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68"/>
  </p:notesMasterIdLst>
  <p:sldIdLst>
    <p:sldId id="256" r:id="rId2"/>
    <p:sldId id="641" r:id="rId3"/>
    <p:sldId id="640" r:id="rId4"/>
    <p:sldId id="645" r:id="rId5"/>
    <p:sldId id="644" r:id="rId6"/>
    <p:sldId id="638" r:id="rId7"/>
    <p:sldId id="637" r:id="rId8"/>
    <p:sldId id="648" r:id="rId9"/>
    <p:sldId id="663" r:id="rId10"/>
    <p:sldId id="529" r:id="rId11"/>
    <p:sldId id="530" r:id="rId12"/>
    <p:sldId id="652" r:id="rId13"/>
    <p:sldId id="653" r:id="rId14"/>
    <p:sldId id="677" r:id="rId15"/>
    <p:sldId id="654" r:id="rId16"/>
    <p:sldId id="655" r:id="rId17"/>
    <p:sldId id="656" r:id="rId18"/>
    <p:sldId id="657" r:id="rId19"/>
    <p:sldId id="658" r:id="rId20"/>
    <p:sldId id="659" r:id="rId21"/>
    <p:sldId id="664" r:id="rId22"/>
    <p:sldId id="668" r:id="rId23"/>
    <p:sldId id="669" r:id="rId24"/>
    <p:sldId id="670" r:id="rId25"/>
    <p:sldId id="674" r:id="rId26"/>
    <p:sldId id="675" r:id="rId27"/>
    <p:sldId id="676" r:id="rId28"/>
    <p:sldId id="679" r:id="rId29"/>
    <p:sldId id="680" r:id="rId30"/>
    <p:sldId id="681" r:id="rId31"/>
    <p:sldId id="682" r:id="rId32"/>
    <p:sldId id="683" r:id="rId33"/>
    <p:sldId id="671" r:id="rId34"/>
    <p:sldId id="672" r:id="rId35"/>
    <p:sldId id="665" r:id="rId36"/>
    <p:sldId id="647" r:id="rId37"/>
    <p:sldId id="690" r:id="rId38"/>
    <p:sldId id="691" r:id="rId39"/>
    <p:sldId id="692" r:id="rId40"/>
    <p:sldId id="693" r:id="rId41"/>
    <p:sldId id="686" r:id="rId42"/>
    <p:sldId id="698" r:id="rId43"/>
    <p:sldId id="687" r:id="rId44"/>
    <p:sldId id="700" r:id="rId45"/>
    <p:sldId id="699" r:id="rId46"/>
    <p:sldId id="695" r:id="rId47"/>
    <p:sldId id="696" r:id="rId48"/>
    <p:sldId id="701" r:id="rId49"/>
    <p:sldId id="702" r:id="rId50"/>
    <p:sldId id="703" r:id="rId51"/>
    <p:sldId id="704" r:id="rId52"/>
    <p:sldId id="705" r:id="rId53"/>
    <p:sldId id="706" r:id="rId54"/>
    <p:sldId id="707" r:id="rId55"/>
    <p:sldId id="709" r:id="rId56"/>
    <p:sldId id="710" r:id="rId57"/>
    <p:sldId id="711" r:id="rId58"/>
    <p:sldId id="553" r:id="rId59"/>
    <p:sldId id="666" r:id="rId60"/>
    <p:sldId id="262" r:id="rId61"/>
    <p:sldId id="685" r:id="rId62"/>
    <p:sldId id="684" r:id="rId63"/>
    <p:sldId id="708" r:id="rId64"/>
    <p:sldId id="712" r:id="rId65"/>
    <p:sldId id="713" r:id="rId66"/>
    <p:sldId id="714" r:id="rId6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C9A"/>
    <a:srgbClr val="EB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0"/>
    <p:restoredTop sz="81688"/>
  </p:normalViewPr>
  <p:slideViewPr>
    <p:cSldViewPr snapToGrid="0" snapToObjects="1">
      <p:cViewPr>
        <p:scale>
          <a:sx n="87" d="100"/>
          <a:sy n="87" d="100"/>
        </p:scale>
        <p:origin x="1904" y="192"/>
      </p:cViewPr>
      <p:guideLst/>
    </p:cSldViewPr>
  </p:slideViewPr>
  <p:outlineViewPr>
    <p:cViewPr>
      <p:scale>
        <a:sx n="33" d="100"/>
        <a:sy n="33" d="100"/>
      </p:scale>
      <p:origin x="0" y="-47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1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B0F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en-US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en-US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en-US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29192016"/>
        <c:axId val="1833429872"/>
      </c:barChart>
      <c:catAx>
        <c:axId val="182919201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33429872"/>
        <c:crosses val="autoZero"/>
        <c:auto val="1"/>
        <c:lblAlgn val="ctr"/>
        <c:lblOffset val="100"/>
        <c:noMultiLvlLbl val="0"/>
      </c:catAx>
      <c:valAx>
        <c:axId val="183342987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8291920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en-US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70C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7030A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FF000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 b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8780176"/>
        <c:axId val="1829297008"/>
      </c:barChart>
      <c:catAx>
        <c:axId val="-201878017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29297008"/>
        <c:crosses val="autoZero"/>
        <c:auto val="1"/>
        <c:lblAlgn val="ctr"/>
        <c:lblOffset val="100"/>
        <c:noMultiLvlLbl val="0"/>
      </c:catAx>
      <c:valAx>
        <c:axId val="182929700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187801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404F-921A-5A41-A035-CFDD5F0AF16A}" type="datetimeFigureOut">
              <a:rPr lang="en-US" smtClean="0"/>
              <a:t>6/3/16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960B-FBEF-2746-82FA-4C1369FB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27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51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33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7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75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34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921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460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8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65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10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58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71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31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19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69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09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7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939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8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11C9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Friday, June 3,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Friday, June 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63296"/>
            <a:ext cx="2057400" cy="560832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63296"/>
            <a:ext cx="6019800" cy="560832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Friday, June 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Friday, June 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7300" y="1524"/>
            <a:ext cx="5897172" cy="329184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4472" y="1524"/>
            <a:ext cx="719528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60855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63821"/>
            <a:ext cx="7772400" cy="1352931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Friday, June 3,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22313" y="4562475"/>
            <a:ext cx="777240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Friday, June 3,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11C9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32164"/>
            <a:ext cx="3931920" cy="37394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331084"/>
            <a:ext cx="3931920" cy="37405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Friday, June 3,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71603" y="1558544"/>
            <a:ext cx="794" cy="45130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Friday, June 3,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Friday, June 3,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896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462896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01368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Friday, June 3,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251022"/>
            <a:ext cx="557784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296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509017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4416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Friday, June 3,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30"/>
            <a:ext cx="9144000" cy="3461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408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1300"/>
            <a:ext cx="8229600" cy="453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524"/>
            <a:ext cx="20701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Friday, June 3,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7300" y="1524"/>
            <a:ext cx="61595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1524"/>
            <a:ext cx="4572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71886"/>
            <a:ext cx="9144000" cy="731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rgbClr val="011C9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011C9A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011C9A"/>
        </a:buClr>
        <a:buSzPct val="90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011C9A"/>
        </a:buClr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011C9A"/>
        </a:buClr>
        <a:buSzPct val="100000"/>
        <a:buFont typeface="Wingdings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g-jiang.com/" TargetMode="External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Relationship Id="rId3" Type="http://schemas.openxmlformats.org/officeDocument/2006/relationships/image" Target="../media/image3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chart" Target="../charts/chart2.xml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Meng Jiang</a:t>
            </a:r>
          </a:p>
          <a:p>
            <a:r>
              <a:rPr lang="en-US" altLang="zh-CN" dirty="0" smtClean="0"/>
              <a:t>University of Illinois at Urbana-Champaign</a:t>
            </a:r>
            <a:endParaRPr lang="zh-CN" altLang="en-US" dirty="0" smtClean="0"/>
          </a:p>
          <a:p>
            <a:endParaRPr lang="en-US" sz="2000" i="1" dirty="0" smtClean="0"/>
          </a:p>
          <a:p>
            <a:r>
              <a:rPr lang="en-US" sz="2000" i="1" dirty="0" smtClean="0"/>
              <a:t>Welcome to visit my homepage </a:t>
            </a:r>
            <a:r>
              <a:rPr lang="en-US" sz="2000" i="1" dirty="0" smtClean="0">
                <a:hlinkClick r:id="rId3"/>
              </a:rPr>
              <a:t>www.meng-jiang.com</a:t>
            </a:r>
            <a:r>
              <a:rPr lang="en-US" sz="2000" i="1" dirty="0" smtClean="0"/>
              <a:t> 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12" y="5464175"/>
            <a:ext cx="2091888" cy="68882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85800" y="1415845"/>
            <a:ext cx="8118987" cy="1882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400" kern="120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90000"/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100000"/>
              <a:buFont typeface="Wingdings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/>
              <a:t>Data-Driven Behavioral Analytics:</a:t>
            </a:r>
          </a:p>
          <a:p>
            <a:r>
              <a:rPr lang="en-US" sz="2800" dirty="0" smtClean="0"/>
              <a:t>Observations, Representations and Algorithms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or </a:t>
            </a:r>
            <a:r>
              <a:rPr lang="en-US" sz="2800" b="1" i="1" dirty="0" smtClean="0">
                <a:solidFill>
                  <a:srgbClr val="FF0000"/>
                </a:solidFill>
              </a:rPr>
              <a:t>Suspicious Behavior Detection</a:t>
            </a: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365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Farming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lvl="1"/>
            <a:r>
              <a:rPr lang="en-US" altLang="zh-CN" sz="3200" dirty="0" smtClean="0"/>
              <a:t>Selling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Twitter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followers</a:t>
            </a:r>
            <a:endParaRPr lang="zh-CN" alt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9" y="2631209"/>
            <a:ext cx="7797142" cy="25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</a:t>
            </a:r>
            <a:r>
              <a:rPr lang="zh-CN" altLang="en-US" dirty="0" smtClean="0"/>
              <a:t> </a:t>
            </a:r>
            <a:r>
              <a:rPr lang="en-US" altLang="zh-CN" dirty="0" smtClean="0"/>
              <a:t>Farming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lvl="1"/>
            <a:r>
              <a:rPr lang="en-US" altLang="zh-CN" sz="3200" dirty="0"/>
              <a:t>Selling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Facebook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Likes</a:t>
            </a:r>
            <a:endParaRPr lang="zh-CN" alt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5" y="2560115"/>
            <a:ext cx="7871709" cy="28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Power-Law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Out-degree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030793"/>
              </p:ext>
            </p:extLst>
          </p:nvPr>
        </p:nvGraphicFramePr>
        <p:xfrm>
          <a:off x="457200" y="2448235"/>
          <a:ext cx="8444934" cy="3134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4978"/>
                <a:gridCol w="2814978"/>
                <a:gridCol w="2814978"/>
              </a:tblGrid>
              <a:tr h="626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DBLP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Author</a:t>
                      </a:r>
                      <a:r>
                        <a:rPr lang="en-US" altLang="zh-CN" dirty="0" smtClean="0"/>
                        <a:t>-publication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Flickr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User</a:t>
                      </a:r>
                      <a:r>
                        <a:rPr lang="en-US" altLang="zh-CN" b="0" dirty="0" smtClean="0"/>
                        <a:t>-user</a:t>
                      </a:r>
                      <a:endParaRPr lang="zh-CN" alt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9463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" y="3283115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75410" y="5570595"/>
            <a:ext cx="28408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</a:t>
            </a:r>
            <a:r>
              <a:rPr lang="en-US" altLang="zh-CN" sz="1400" dirty="0" smtClean="0"/>
              <a:t>konect.uni-koblenz.de/networks/</a:t>
            </a:r>
            <a:r>
              <a:rPr lang="en-US" sz="1400" dirty="0" smtClean="0"/>
              <a:t>]</a:t>
            </a:r>
          </a:p>
        </p:txBody>
      </p:sp>
      <p:pic>
        <p:nvPicPr>
          <p:cNvPr id="9" name="Picture 8" descr="http://konect.uni-koblenz.de/img/degree.u.flickr-growt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37" y="3264956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522" y="3299891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6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" y="1458473"/>
            <a:ext cx="4680000" cy="4680000"/>
          </a:xfrm>
          <a:prstGeom prst="rect">
            <a:avLst/>
          </a:prstGeom>
        </p:spPr>
      </p:pic>
      <p:cxnSp>
        <p:nvCxnSpPr>
          <p:cNvPr id="7" name="Straight Connector 10"/>
          <p:cNvCxnSpPr/>
          <p:nvPr/>
        </p:nvCxnSpPr>
        <p:spPr>
          <a:xfrm>
            <a:off x="2375602" y="2560799"/>
            <a:ext cx="90025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/>
          <p:cNvCxnSpPr/>
          <p:nvPr/>
        </p:nvCxnSpPr>
        <p:spPr>
          <a:xfrm>
            <a:off x="2375602" y="1984654"/>
            <a:ext cx="900254" cy="638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/>
          <p:cNvCxnSpPr/>
          <p:nvPr/>
        </p:nvCxnSpPr>
        <p:spPr>
          <a:xfrm>
            <a:off x="2944393" y="1991041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4"/>
          <p:cNvSpPr/>
          <p:nvPr/>
        </p:nvSpPr>
        <p:spPr>
          <a:xfrm>
            <a:off x="3185248" y="2227914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1" name="Rectangle 15"/>
          <p:cNvSpPr/>
          <p:nvPr/>
        </p:nvSpPr>
        <p:spPr>
          <a:xfrm>
            <a:off x="3166916" y="1698653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2" name="Straight Connector 16"/>
          <p:cNvCxnSpPr/>
          <p:nvPr/>
        </p:nvCxnSpPr>
        <p:spPr>
          <a:xfrm flipH="1">
            <a:off x="2363854" y="2665875"/>
            <a:ext cx="11748" cy="255922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/>
          <p:cNvSpPr/>
          <p:nvPr/>
        </p:nvSpPr>
        <p:spPr>
          <a:xfrm>
            <a:off x="2363854" y="4639379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4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1" y="80681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23"/>
          <p:cNvSpPr/>
          <p:nvPr/>
        </p:nvSpPr>
        <p:spPr>
          <a:xfrm>
            <a:off x="1511078" y="757368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365" y="849700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1458473"/>
            <a:ext cx="4680000" cy="4680000"/>
          </a:xfrm>
          <a:prstGeom prst="rect">
            <a:avLst/>
          </a:prstGeom>
        </p:spPr>
      </p:pic>
      <p:cxnSp>
        <p:nvCxnSpPr>
          <p:cNvPr id="18" name="Straight Connector 5"/>
          <p:cNvCxnSpPr/>
          <p:nvPr/>
        </p:nvCxnSpPr>
        <p:spPr>
          <a:xfrm>
            <a:off x="7795713" y="2720798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"/>
          <p:cNvCxnSpPr/>
          <p:nvPr/>
        </p:nvCxnSpPr>
        <p:spPr>
          <a:xfrm>
            <a:off x="7753840" y="2300581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"/>
          <p:cNvCxnSpPr/>
          <p:nvPr/>
        </p:nvCxnSpPr>
        <p:spPr>
          <a:xfrm>
            <a:off x="8377601" y="2271238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8"/>
          <p:cNvSpPr/>
          <p:nvPr/>
        </p:nvSpPr>
        <p:spPr>
          <a:xfrm>
            <a:off x="7843935" y="2754154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0.44M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2" name="Rectangle 9"/>
          <p:cNvSpPr/>
          <p:nvPr/>
        </p:nvSpPr>
        <p:spPr>
          <a:xfrm>
            <a:off x="7821202" y="1686463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1.91M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23" name="Straight Connector 10"/>
          <p:cNvCxnSpPr/>
          <p:nvPr/>
        </p:nvCxnSpPr>
        <p:spPr>
          <a:xfrm>
            <a:off x="7732233" y="2743823"/>
            <a:ext cx="0" cy="24812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1"/>
          <p:cNvSpPr/>
          <p:nvPr/>
        </p:nvSpPr>
        <p:spPr>
          <a:xfrm>
            <a:off x="7732233" y="4640320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矩形 33"/>
          <p:cNvSpPr/>
          <p:nvPr/>
        </p:nvSpPr>
        <p:spPr>
          <a:xfrm>
            <a:off x="5796136" y="757368"/>
            <a:ext cx="14102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2011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26" name="Rectangle 15"/>
          <p:cNvSpPr/>
          <p:nvPr/>
        </p:nvSpPr>
        <p:spPr>
          <a:xfrm>
            <a:off x="7139058" y="849699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117M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27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37" y="78208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73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Zombie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Taking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individually,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it’s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difficult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whether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fake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followers</a:t>
            </a:r>
            <a:endParaRPr lang="zh-CN" altLang="en-US" sz="2400" dirty="0" smtClean="0"/>
          </a:p>
          <a:p>
            <a:pPr lvl="1"/>
            <a:r>
              <a:rPr lang="en-US" altLang="zh-CN" sz="2000" dirty="0"/>
              <a:t>Silent:</a:t>
            </a:r>
            <a:r>
              <a:rPr lang="zh-CN" altLang="en-US" sz="2000" dirty="0"/>
              <a:t> </a:t>
            </a:r>
            <a:r>
              <a:rPr lang="en-US" altLang="zh-CN" sz="2000" dirty="0"/>
              <a:t>very</a:t>
            </a:r>
            <a:r>
              <a:rPr lang="zh-CN" altLang="en-US" sz="2000" dirty="0"/>
              <a:t> </a:t>
            </a:r>
            <a:r>
              <a:rPr lang="en-US" altLang="zh-CN" sz="2000" dirty="0"/>
              <a:t>few</a:t>
            </a:r>
            <a:r>
              <a:rPr lang="zh-CN" altLang="en-US" sz="2000" dirty="0"/>
              <a:t> </a:t>
            </a:r>
            <a:r>
              <a:rPr lang="en-US" altLang="zh-CN" sz="2000" dirty="0"/>
              <a:t>tweets</a:t>
            </a:r>
            <a:endParaRPr lang="zh-CN" altLang="en-US" sz="2000" dirty="0"/>
          </a:p>
          <a:p>
            <a:pPr lvl="1"/>
            <a:r>
              <a:rPr lang="en-US" altLang="zh-CN" sz="2000" dirty="0"/>
              <a:t>Ordinary:</a:t>
            </a:r>
            <a:r>
              <a:rPr lang="zh-CN" altLang="en-US" sz="2000" dirty="0"/>
              <a:t> </a:t>
            </a:r>
            <a:r>
              <a:rPr lang="en-US" altLang="zh-CN" sz="2000" dirty="0"/>
              <a:t>very</a:t>
            </a:r>
            <a:r>
              <a:rPr lang="zh-CN" altLang="en-US" sz="2000" dirty="0"/>
              <a:t> </a:t>
            </a:r>
            <a:r>
              <a:rPr lang="en-US" altLang="zh-CN" sz="2000" dirty="0"/>
              <a:t>few</a:t>
            </a:r>
            <a:r>
              <a:rPr lang="zh-CN" altLang="en-US" sz="2000" dirty="0"/>
              <a:t> </a:t>
            </a:r>
            <a:r>
              <a:rPr lang="en-US" altLang="zh-CN" sz="2000" dirty="0"/>
              <a:t>followers</a:t>
            </a:r>
            <a:endParaRPr lang="zh-CN" altLang="en-US" sz="2000" dirty="0"/>
          </a:p>
          <a:p>
            <a:pPr lvl="1"/>
            <a:r>
              <a:rPr lang="en-US" altLang="zh-CN" sz="2000" dirty="0"/>
              <a:t>Unaggressive: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20/1,500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Traditional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features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fail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#hashtag,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#URL…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Out-degree,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in-degree…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935" y="1943608"/>
            <a:ext cx="3657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58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59" y="1612649"/>
            <a:ext cx="45339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10132" y="1432444"/>
            <a:ext cx="22597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11C9A"/>
                </a:solidFill>
                <a:cs typeface="Times New Roman" pitchFamily="18" charset="0"/>
              </a:rPr>
              <a:t>President</a:t>
            </a:r>
            <a:r>
              <a:rPr lang="zh-CN" altLang="en-US" sz="2000" dirty="0" smtClean="0">
                <a:solidFill>
                  <a:srgbClr val="011C9A"/>
                </a:solidFill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  <a:cs typeface="Times New Roman" pitchFamily="18" charset="0"/>
              </a:rPr>
              <a:t>Obama</a:t>
            </a:r>
            <a:endParaRPr lang="en-US" altLang="zh-CN" sz="2000" dirty="0">
              <a:solidFill>
                <a:srgbClr val="011C9A"/>
              </a:solidFill>
              <a:cs typeface="Times New Roman" pitchFamily="18" charset="0"/>
            </a:endParaRPr>
          </a:p>
        </p:txBody>
      </p:sp>
      <p:cxnSp>
        <p:nvCxnSpPr>
          <p:cNvPr id="8" name="直接连接符 27"/>
          <p:cNvCxnSpPr/>
          <p:nvPr/>
        </p:nvCxnSpPr>
        <p:spPr>
          <a:xfrm>
            <a:off x="7106756" y="1809204"/>
            <a:ext cx="164199" cy="471525"/>
          </a:xfrm>
          <a:prstGeom prst="line">
            <a:avLst/>
          </a:prstGeom>
          <a:ln w="127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846995" y="4162953"/>
            <a:ext cx="225976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dirty="0" err="1" smtClean="0">
                <a:solidFill>
                  <a:srgbClr val="011C9A"/>
                </a:solidFill>
                <a:cs typeface="Times New Roman" pitchFamily="18" charset="0"/>
              </a:rPr>
              <a:t>Meng</a:t>
            </a:r>
            <a:r>
              <a:rPr lang="zh-CN" altLang="en-US" sz="2000" dirty="0" smtClean="0">
                <a:solidFill>
                  <a:srgbClr val="011C9A"/>
                </a:solidFill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  <a:cs typeface="Times New Roman" pitchFamily="18" charset="0"/>
              </a:rPr>
              <a:t>Jiang</a:t>
            </a:r>
            <a:endParaRPr lang="en-US" altLang="zh-CN" sz="2000" dirty="0">
              <a:solidFill>
                <a:srgbClr val="011C9A"/>
              </a:solidFill>
              <a:cs typeface="Times New Roman" pitchFamily="18" charset="0"/>
            </a:endParaRPr>
          </a:p>
        </p:txBody>
      </p:sp>
      <p:cxnSp>
        <p:nvCxnSpPr>
          <p:cNvPr id="10" name="直接连接符 27"/>
          <p:cNvCxnSpPr/>
          <p:nvPr/>
        </p:nvCxnSpPr>
        <p:spPr>
          <a:xfrm>
            <a:off x="5976876" y="4530756"/>
            <a:ext cx="763137" cy="645928"/>
          </a:xfrm>
          <a:prstGeom prst="line">
            <a:avLst/>
          </a:prstGeom>
          <a:ln w="127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41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59" y="1612649"/>
            <a:ext cx="4432551" cy="44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Buy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AB22’s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followees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Synchronized</a:t>
            </a:r>
          </a:p>
          <a:p>
            <a:pPr lvl="1"/>
            <a:r>
              <a:rPr lang="en-US" altLang="zh-CN" sz="2400" dirty="0" smtClean="0"/>
              <a:t>Abnormal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55" y="1475230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97" y="2768474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40" y="3392446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37" y="4601104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2"/>
          <p:cNvSpPr/>
          <p:nvPr/>
        </p:nvSpPr>
        <p:spPr>
          <a:xfrm>
            <a:off x="6516216" y="3206208"/>
            <a:ext cx="432048" cy="8629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/>
          <p:cNvSpPr/>
          <p:nvPr/>
        </p:nvSpPr>
        <p:spPr>
          <a:xfrm rot="679086">
            <a:off x="6865264" y="1884038"/>
            <a:ext cx="396976" cy="35072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9"/>
          <p:cNvCxnSpPr>
            <a:stCxn id="11" idx="3"/>
            <a:endCxn id="12" idx="1"/>
          </p:cNvCxnSpPr>
          <p:nvPr/>
        </p:nvCxnSpPr>
        <p:spPr>
          <a:xfrm flipV="1">
            <a:off x="5841397" y="3637662"/>
            <a:ext cx="674819" cy="12261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9"/>
          <p:cNvCxnSpPr/>
          <p:nvPr/>
        </p:nvCxnSpPr>
        <p:spPr>
          <a:xfrm>
            <a:off x="6366397" y="2229891"/>
            <a:ext cx="581867" cy="3590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4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199" y="434086"/>
            <a:ext cx="8401987" cy="990600"/>
          </a:xfrm>
        </p:spPr>
        <p:txBody>
          <a:bodyPr>
            <a:no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Picture 5" descr="C:\Users\meng\Desktop\mysyn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681605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eng\Desktop\g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39" y="2818113"/>
            <a:ext cx="3048248" cy="30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ng\Desktop\f_weibojan_HDi_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15" y="2848325"/>
            <a:ext cx="3023480" cy="302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59442" y="3757462"/>
            <a:ext cx="425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011C9A"/>
                </a:solidFill>
              </a:rPr>
              <a:t>&gt;</a:t>
            </a:r>
            <a:endParaRPr lang="en-US" sz="3200" dirty="0">
              <a:solidFill>
                <a:srgbClr val="011C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00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58" y="2807652"/>
            <a:ext cx="3072656" cy="307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23" y="2878914"/>
            <a:ext cx="3001394" cy="300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Representation:</a:t>
            </a:r>
            <a:r>
              <a:rPr lang="zh-CN" altLang="en-US" dirty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Picture 6" descr="C:\Users\meng\Desktop\mynormal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718900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等腰三角形 16"/>
          <p:cNvSpPr/>
          <p:nvPr/>
        </p:nvSpPr>
        <p:spPr>
          <a:xfrm>
            <a:off x="6957368" y="4992577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69891" y="4159964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4359442" y="3757462"/>
            <a:ext cx="425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011C9A"/>
                </a:solidFill>
              </a:rPr>
              <a:t>&lt;</a:t>
            </a:r>
            <a:endParaRPr lang="en-US" sz="3200" dirty="0">
              <a:solidFill>
                <a:srgbClr val="011C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CatchSync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Synchronicity</a:t>
            </a:r>
            <a:r>
              <a:rPr lang="en-US" altLang="zh-CN" sz="2400" dirty="0"/>
              <a:t>-</a:t>
            </a:r>
            <a:r>
              <a:rPr lang="en-US" altLang="zh-CN" sz="2400" dirty="0" smtClean="0"/>
              <a:t>Normality: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t</a:t>
            </a:r>
            <a:r>
              <a:rPr lang="en-US" altLang="zh-CN" sz="2400" dirty="0" smtClean="0"/>
              <a:t>heoretical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arabolic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lower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limit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25" y="2029015"/>
            <a:ext cx="5558026" cy="47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C:\Users\meng\Desktop\cellvnorcohD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253" y="29087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任意多边形 23"/>
          <p:cNvSpPr/>
          <p:nvPr/>
        </p:nvSpPr>
        <p:spPr>
          <a:xfrm>
            <a:off x="3908237" y="4438358"/>
            <a:ext cx="1336431" cy="1045424"/>
          </a:xfrm>
          <a:custGeom>
            <a:avLst/>
            <a:gdLst>
              <a:gd name="connsiteX0" fmla="*/ 0 w 1336431"/>
              <a:gd name="connsiteY0" fmla="*/ 1037493 h 1045424"/>
              <a:gd name="connsiteX1" fmla="*/ 237392 w 1336431"/>
              <a:gd name="connsiteY1" fmla="*/ 1011116 h 1045424"/>
              <a:gd name="connsiteX2" fmla="*/ 720969 w 1336431"/>
              <a:gd name="connsiteY2" fmla="*/ 764931 h 1045424"/>
              <a:gd name="connsiteX3" fmla="*/ 1090246 w 1336431"/>
              <a:gd name="connsiteY3" fmla="*/ 413239 h 1045424"/>
              <a:gd name="connsiteX4" fmla="*/ 1336431 w 1336431"/>
              <a:gd name="connsiteY4" fmla="*/ 0 h 1045424"/>
              <a:gd name="connsiteX5" fmla="*/ 1336431 w 1336431"/>
              <a:gd name="connsiteY5" fmla="*/ 0 h 1045424"/>
              <a:gd name="connsiteX6" fmla="*/ 1336431 w 1336431"/>
              <a:gd name="connsiteY6" fmla="*/ 0 h 1045424"/>
              <a:gd name="connsiteX7" fmla="*/ 1336431 w 1336431"/>
              <a:gd name="connsiteY7" fmla="*/ 0 h 10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6431" h="1045424">
                <a:moveTo>
                  <a:pt x="0" y="1037493"/>
                </a:moveTo>
                <a:cubicBezTo>
                  <a:pt x="58615" y="1047018"/>
                  <a:pt x="117231" y="1056543"/>
                  <a:pt x="237392" y="1011116"/>
                </a:cubicBezTo>
                <a:cubicBezTo>
                  <a:pt x="357553" y="965689"/>
                  <a:pt x="578827" y="864577"/>
                  <a:pt x="720969" y="764931"/>
                </a:cubicBezTo>
                <a:cubicBezTo>
                  <a:pt x="863111" y="665285"/>
                  <a:pt x="987669" y="540728"/>
                  <a:pt x="1090246" y="413239"/>
                </a:cubicBezTo>
                <a:cubicBezTo>
                  <a:pt x="1192823" y="285750"/>
                  <a:pt x="1336431" y="0"/>
                  <a:pt x="1336431" y="0"/>
                </a:cubicBezTo>
                <a:lnTo>
                  <a:pt x="1336431" y="0"/>
                </a:lnTo>
                <a:lnTo>
                  <a:pt x="1336431" y="0"/>
                </a:lnTo>
                <a:lnTo>
                  <a:pt x="1336431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4"/>
          <p:cNvSpPr/>
          <p:nvPr/>
        </p:nvSpPr>
        <p:spPr>
          <a:xfrm>
            <a:off x="3480395" y="3427950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五角星 25"/>
          <p:cNvSpPr/>
          <p:nvPr/>
        </p:nvSpPr>
        <p:spPr>
          <a:xfrm>
            <a:off x="4201404" y="5009169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25" y="2812374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25" y="4021032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19"/>
          <p:cNvCxnSpPr/>
          <p:nvPr/>
        </p:nvCxnSpPr>
        <p:spPr>
          <a:xfrm>
            <a:off x="2711085" y="3416703"/>
            <a:ext cx="769310" cy="154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60" y="3805605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960" y="5071110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Arrow Connector 19"/>
          <p:cNvCxnSpPr/>
          <p:nvPr/>
        </p:nvCxnSpPr>
        <p:spPr>
          <a:xfrm flipH="1">
            <a:off x="4561444" y="4438358"/>
            <a:ext cx="1450516" cy="7143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23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Human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behavior </a:t>
            </a:r>
            <a:r>
              <a:rPr lang="en-US" altLang="zh-CN" sz="2400" dirty="0"/>
              <a:t>refers to the </a:t>
            </a:r>
            <a:r>
              <a:rPr lang="en-US" altLang="zh-CN" sz="2400" b="1" i="1" dirty="0"/>
              <a:t>array of every physical action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…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associated </a:t>
            </a:r>
            <a:r>
              <a:rPr lang="en-US" altLang="zh-CN" sz="2400" dirty="0"/>
              <a:t>with </a:t>
            </a:r>
            <a:r>
              <a:rPr lang="en-US" altLang="zh-CN" sz="2400" b="1" i="1" dirty="0" smtClean="0"/>
              <a:t>individuals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as well as the </a:t>
            </a:r>
            <a:r>
              <a:rPr lang="en-US" altLang="zh-CN" sz="2400" b="1" i="1" dirty="0"/>
              <a:t>human race </a:t>
            </a:r>
            <a:r>
              <a:rPr lang="en-US" altLang="zh-CN" sz="2400" dirty="0"/>
              <a:t>as a </a:t>
            </a:r>
            <a:r>
              <a:rPr lang="en-US" altLang="zh-CN" sz="2400" dirty="0" smtClean="0"/>
              <a:t>whole.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Wikipedia)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44799"/>
            <a:ext cx="6400800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98" y="1602522"/>
            <a:ext cx="4572000" cy="4572000"/>
          </a:xfrm>
          <a:prstGeom prst="rect">
            <a:avLst/>
          </a:prstGeom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3016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Connector 12"/>
          <p:cNvCxnSpPr/>
          <p:nvPr/>
        </p:nvCxnSpPr>
        <p:spPr>
          <a:xfrm>
            <a:off x="6400031" y="2635398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"/>
          <p:cNvCxnSpPr/>
          <p:nvPr/>
        </p:nvCxnSpPr>
        <p:spPr>
          <a:xfrm>
            <a:off x="6400031" y="2156426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4"/>
          <p:cNvCxnSpPr/>
          <p:nvPr/>
        </p:nvCxnSpPr>
        <p:spPr>
          <a:xfrm>
            <a:off x="71720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5"/>
          <p:cNvSpPr/>
          <p:nvPr/>
        </p:nvSpPr>
        <p:spPr>
          <a:xfrm>
            <a:off x="7197817" y="2641029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48" name="Rectangle 16"/>
          <p:cNvSpPr/>
          <p:nvPr/>
        </p:nvSpPr>
        <p:spPr>
          <a:xfrm>
            <a:off x="7197817" y="1454927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cxnSp>
        <p:nvCxnSpPr>
          <p:cNvPr id="49" name="Straight Connector 17"/>
          <p:cNvCxnSpPr/>
          <p:nvPr/>
        </p:nvCxnSpPr>
        <p:spPr>
          <a:xfrm flipH="1">
            <a:off x="6293209" y="2743766"/>
            <a:ext cx="3681" cy="16789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8"/>
          <p:cNvSpPr/>
          <p:nvPr/>
        </p:nvSpPr>
        <p:spPr>
          <a:xfrm>
            <a:off x="6339951" y="3888522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d=20</a:t>
            </a:r>
            <a:endParaRPr lang="en-US" sz="4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3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spot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catch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suspicious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u="sng" dirty="0" smtClean="0"/>
              <a:t>scalable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u="sng" dirty="0" smtClean="0"/>
              <a:t>principled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way?</a:t>
            </a:r>
            <a:r>
              <a:rPr lang="zh-CN" altLang="en-US" sz="2800" dirty="0" smtClean="0"/>
              <a:t> </a:t>
            </a:r>
          </a:p>
          <a:p>
            <a:r>
              <a:rPr lang="en-US" altLang="zh-CN" sz="2800" dirty="0" smtClean="0"/>
              <a:t>Behavioral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patterns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W1.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Spotting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catching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synchronized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KDD’14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B</a:t>
            </a:r>
            <a:r>
              <a:rPr lang="en-US" altLang="zh-CN" sz="2400" i="1" dirty="0" smtClean="0"/>
              <a:t>est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P</a:t>
            </a:r>
            <a:r>
              <a:rPr lang="en-US" altLang="zh-CN" sz="2400" i="1" dirty="0" smtClean="0"/>
              <a:t>aper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F</a:t>
            </a:r>
            <a:r>
              <a:rPr lang="en-US" altLang="zh-CN" sz="2400" i="1" dirty="0" smtClean="0"/>
              <a:t>inalist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zh-CN" sz="2400" b="1" dirty="0" smtClean="0"/>
              <a:t>W2.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Evaluating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suspiciousness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in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multiple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dimensions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ICDM’15,</a:t>
            </a:r>
            <a:r>
              <a:rPr lang="zh-CN" altLang="en-US" sz="2400" b="1" i="1" dirty="0" smtClean="0"/>
              <a:t> </a:t>
            </a:r>
            <a:r>
              <a:rPr lang="en-US" altLang="zh-CN" sz="2400" b="1" i="1" dirty="0" smtClean="0"/>
              <a:t>TKDE’16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  <a:p>
            <a:pPr lvl="1"/>
            <a:r>
              <a:rPr lang="en-US" altLang="zh-CN" sz="2400" dirty="0" smtClean="0"/>
              <a:t>W3.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Representing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summarizing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dynamic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multi-contextual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KDD’16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矩形 7"/>
          <p:cNvSpPr/>
          <p:nvPr/>
        </p:nvSpPr>
        <p:spPr>
          <a:xfrm>
            <a:off x="766917" y="3778250"/>
            <a:ext cx="7919883" cy="804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8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75" y="2295160"/>
            <a:ext cx="3150682" cy="3143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3421" y="3980942"/>
            <a:ext cx="5451524" cy="1945388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3316188" y="1528064"/>
            <a:ext cx="5562286" cy="2338944"/>
          </a:xfrm>
          <a:prstGeom prst="wedgeEllipseCallout">
            <a:avLst>
              <a:gd name="adj1" fmla="val -86459"/>
              <a:gd name="adj2" fmla="val 241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My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boss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wants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me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to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sz="2400" b="1" dirty="0" smtClean="0">
                <a:solidFill>
                  <a:schemeClr val="tx1"/>
                </a:solidFill>
              </a:rPr>
              <a:t>catch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fraud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in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such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big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table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–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billions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of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records,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tens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of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columns</a:t>
            </a:r>
            <a:r>
              <a:rPr lang="en-US" altLang="zh-CN" sz="2400" dirty="0" smtClean="0">
                <a:solidFill>
                  <a:schemeClr val="tx1"/>
                </a:solidFill>
              </a:rPr>
              <a:t>!!!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How?!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2777" y="5357928"/>
            <a:ext cx="5535697" cy="568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38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Observation: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Multidimensional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773280"/>
              </p:ext>
            </p:extLst>
          </p:nvPr>
        </p:nvGraphicFramePr>
        <p:xfrm>
          <a:off x="179511" y="1824874"/>
          <a:ext cx="878497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Dataset</a:t>
                      </a:r>
                      <a:endParaRPr lang="zh-CN" altLang="en-US" sz="2400" b="1" dirty="0"/>
                    </a:p>
                  </a:txBody>
                  <a:tcPr>
                    <a:solidFill>
                      <a:srgbClr val="011C9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Dimension/Mode</a:t>
                      </a:r>
                      <a:endParaRPr lang="zh-CN" altLang="en-US" sz="2400" dirty="0" smtClean="0"/>
                    </a:p>
                    <a:p>
                      <a:pPr algn="ctr"/>
                      <a:r>
                        <a:rPr lang="en-US" altLang="zh-CN" sz="2400" dirty="0" smtClean="0"/>
                        <a:t>(column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names)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11C9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 smtClean="0"/>
                    </a:p>
                    <a:p>
                      <a:pPr algn="ctr"/>
                      <a:r>
                        <a:rPr lang="en-US" altLang="zh-CN" sz="2400" dirty="0" smtClean="0"/>
                        <a:t>(#line)</a:t>
                      </a:r>
                      <a:endParaRPr lang="zh-CN" altLang="en-US" sz="2400" dirty="0"/>
                    </a:p>
                  </a:txBody>
                  <a:tcPr>
                    <a:solidFill>
                      <a:srgbClr val="011C9A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err="1" smtClean="0"/>
                        <a:t>Weibo’s</a:t>
                      </a:r>
                      <a:endParaRPr lang="zh-CN" altLang="en-US" sz="2000" b="1" dirty="0" smtClean="0"/>
                    </a:p>
                    <a:p>
                      <a:r>
                        <a:rPr lang="en-US" altLang="zh-CN" sz="2000" b="1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err="1" smtClean="0"/>
                        <a:t>Weibo’s</a:t>
                      </a:r>
                      <a:endParaRPr lang="zh-CN" altLang="en-US" sz="2000" b="1" dirty="0" smtClean="0"/>
                    </a:p>
                    <a:p>
                      <a:r>
                        <a:rPr lang="en-US" altLang="zh-CN" sz="2000" b="1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Network attacks</a:t>
                      </a:r>
                    </a:p>
                    <a:p>
                      <a:r>
                        <a:rPr lang="en-US" altLang="zh-CN" sz="2000" b="1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Src</a:t>
                      </a:r>
                      <a:r>
                        <a:rPr lang="en-US" altLang="zh-CN" sz="2400" b="1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Dest</a:t>
                      </a:r>
                      <a:r>
                        <a:rPr lang="en-US" altLang="zh-CN" sz="2400" b="1" baseline="0" dirty="0" smtClean="0"/>
                        <a:t>-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82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Dense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23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26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46168" y="5674330"/>
            <a:ext cx="865166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Q</a:t>
            </a:r>
            <a:r>
              <a:rPr lang="en-US" altLang="zh-CN" sz="2800" b="1" dirty="0" smtClean="0"/>
              <a:t>: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Which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is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more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suspicious?</a:t>
            </a:r>
          </a:p>
          <a:p>
            <a:r>
              <a:rPr lang="en-US" altLang="zh-CN" sz="2800" b="1" dirty="0" smtClean="0">
                <a:solidFill>
                  <a:schemeClr val="bg1"/>
                </a:solidFill>
              </a:rPr>
              <a:t>We need a metric to evaluate the suspiciousness.</a:t>
            </a:r>
            <a:endParaRPr lang="zh-CN" altLang="en-US" sz="2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5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Criteria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2474"/>
            <a:ext cx="8229600" cy="6497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What properties are required of a good metric?</a:t>
            </a:r>
            <a:endParaRPr lang="en-US" sz="2800" b="1" dirty="0"/>
          </a:p>
        </p:txBody>
      </p:sp>
      <p:sp>
        <p:nvSpPr>
          <p:cNvPr id="7" name="Cube 6"/>
          <p:cNvSpPr/>
          <p:nvPr/>
        </p:nvSpPr>
        <p:spPr>
          <a:xfrm>
            <a:off x="481029" y="2278844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5778667" y="2159122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038952" y="3365870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7069362" y="3975353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28754" y="5048713"/>
            <a:ext cx="17251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c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430732" y="2278844"/>
            <a:ext cx="219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49709" y="2818069"/>
            <a:ext cx="235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Count data with </a:t>
            </a:r>
            <a:br>
              <a:rPr lang="en-US" sz="2400" dirty="0" smtClean="0"/>
            </a:br>
            <a:r>
              <a:rPr lang="en-US" sz="2400" dirty="0" smtClean="0"/>
              <a:t>total “mass” </a:t>
            </a:r>
            <a:r>
              <a:rPr lang="en-US" sz="2400" i="1" dirty="0" smtClean="0"/>
              <a:t>C</a:t>
            </a:r>
            <a:endParaRPr lang="en-US" sz="2400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8832" y="4993882"/>
            <a:ext cx="1912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n’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c’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r>
              <a:rPr lang="en-US" sz="2200" dirty="0" smtClean="0"/>
              <a:t>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181" y="4987158"/>
            <a:ext cx="7328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37235" y="4932327"/>
            <a:ext cx="7312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7" name="TextBox 16"/>
          <p:cNvSpPr txBox="1"/>
          <p:nvPr/>
        </p:nvSpPr>
        <p:spPr>
          <a:xfrm>
            <a:off x="2796198" y="4935822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8" name="TextBox 17"/>
          <p:cNvSpPr txBox="1"/>
          <p:nvPr/>
        </p:nvSpPr>
        <p:spPr>
          <a:xfrm>
            <a:off x="8038709" y="4895736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9" name="TextBox 18"/>
          <p:cNvSpPr txBox="1"/>
          <p:nvPr/>
        </p:nvSpPr>
        <p:spPr>
          <a:xfrm>
            <a:off x="4056601" y="5134084"/>
            <a:ext cx="76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vs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238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Axiom</a:t>
            </a:r>
            <a:r>
              <a:rPr lang="zh-CN" altLang="en-US" dirty="0" smtClean="0"/>
              <a:t> </a:t>
            </a:r>
            <a:r>
              <a:rPr lang="en-US" altLang="zh-CN" dirty="0" smtClean="0"/>
              <a:t>1-4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" y="1562576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158462"/>
            <a:ext cx="45720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719" y="5805247"/>
            <a:ext cx="457200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3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Axiom</a:t>
            </a:r>
            <a:r>
              <a:rPr lang="zh-CN" altLang="en-US" dirty="0" smtClean="0"/>
              <a:t> </a:t>
            </a:r>
            <a:r>
              <a:rPr lang="en-US" altLang="zh-CN" dirty="0" smtClean="0"/>
              <a:t>5: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1" y="1300407"/>
            <a:ext cx="8747217" cy="649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870579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including a mode is the same </a:t>
            </a:r>
            <a:r>
              <a:rPr lang="en-US" sz="2800" dirty="0" smtClean="0"/>
              <a:t>as</a:t>
            </a:r>
          </a:p>
          <a:p>
            <a:pPr algn="ctr"/>
            <a:r>
              <a:rPr lang="en-US" sz="2800" dirty="0" smtClean="0"/>
              <a:t>including </a:t>
            </a:r>
            <a:r>
              <a:rPr lang="en-US" sz="2800" dirty="0"/>
              <a:t>all values for that mode.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904583" y="4646391"/>
            <a:ext cx="171450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4213460" y="3763796"/>
            <a:ext cx="5212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=</a:t>
            </a:r>
          </a:p>
        </p:txBody>
      </p:sp>
      <p:sp>
        <p:nvSpPr>
          <p:cNvPr id="10" name="Cube 9"/>
          <p:cNvSpPr/>
          <p:nvPr/>
        </p:nvSpPr>
        <p:spPr>
          <a:xfrm>
            <a:off x="2756148" y="4212414"/>
            <a:ext cx="859676" cy="867953"/>
          </a:xfrm>
          <a:prstGeom prst="cube">
            <a:avLst>
              <a:gd name="adj" fmla="val 818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Cube 10"/>
          <p:cNvSpPr/>
          <p:nvPr/>
        </p:nvSpPr>
        <p:spPr>
          <a:xfrm>
            <a:off x="1136520" y="2824686"/>
            <a:ext cx="2648425" cy="2516186"/>
          </a:xfrm>
          <a:prstGeom prst="cube">
            <a:avLst/>
          </a:prstGeom>
          <a:solidFill>
            <a:schemeClr val="accent1">
              <a:alpha val="29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5267721" y="3132565"/>
            <a:ext cx="1993769" cy="190042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0" y="526195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▶ New information (more modes) can </a:t>
            </a:r>
            <a:r>
              <a:rPr lang="en-US" sz="2800" dirty="0" smtClean="0"/>
              <a:t>only</a:t>
            </a:r>
          </a:p>
          <a:p>
            <a:pPr algn="ctr"/>
            <a:r>
              <a:rPr lang="en-US" sz="2800" dirty="0" smtClean="0"/>
              <a:t>make </a:t>
            </a:r>
            <a:r>
              <a:rPr lang="en-US" sz="2800" dirty="0"/>
              <a:t>our blocks more suspicious</a:t>
            </a:r>
          </a:p>
        </p:txBody>
      </p:sp>
    </p:spTree>
    <p:extLst>
      <p:ext uri="{BB962C8B-B14F-4D97-AF65-F5344CB8AC3E}">
        <p14:creationId xmlns:p14="http://schemas.microsoft.com/office/powerpoint/2010/main" val="181997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Scoring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23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26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46168" y="5674330"/>
            <a:ext cx="53351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Q</a:t>
            </a:r>
            <a:r>
              <a:rPr lang="en-US" altLang="zh-CN" sz="2800" b="1" dirty="0" smtClean="0"/>
              <a:t>: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Which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is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more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suspicious?</a:t>
            </a:r>
          </a:p>
        </p:txBody>
      </p:sp>
    </p:spTree>
    <p:extLst>
      <p:ext uri="{BB962C8B-B14F-4D97-AF65-F5344CB8AC3E}">
        <p14:creationId xmlns:p14="http://schemas.microsoft.com/office/powerpoint/2010/main" val="55522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23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26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爆炸形 2 4"/>
          <p:cNvSpPr/>
          <p:nvPr/>
        </p:nvSpPr>
        <p:spPr>
          <a:xfrm>
            <a:off x="1863639" y="5166909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43" name="矩形 31"/>
          <p:cNvSpPr/>
          <p:nvPr/>
        </p:nvSpPr>
        <p:spPr>
          <a:xfrm>
            <a:off x="628814" y="5572067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0.9%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44" name="矩形 32"/>
          <p:cNvSpPr/>
          <p:nvPr/>
        </p:nvSpPr>
        <p:spPr>
          <a:xfrm>
            <a:off x="6931756" y="5572066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0.05%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3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Behavioral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17988" y="1744902"/>
            <a:ext cx="1887793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Understanding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117988" y="2677370"/>
            <a:ext cx="1887793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Modeling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117988" y="3588388"/>
            <a:ext cx="1887793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Intervening</a:t>
            </a:r>
            <a:endParaRPr lang="zh-CN" altLang="en-US" sz="2000" dirty="0"/>
          </a:p>
        </p:txBody>
      </p:sp>
      <p:sp>
        <p:nvSpPr>
          <p:cNvPr id="7" name="矩形 2"/>
          <p:cNvSpPr/>
          <p:nvPr/>
        </p:nvSpPr>
        <p:spPr>
          <a:xfrm>
            <a:off x="2109020" y="1744902"/>
            <a:ext cx="2035278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Observations</a:t>
            </a:r>
            <a:endParaRPr lang="zh-CN" altLang="en-US" sz="2000" dirty="0"/>
          </a:p>
        </p:txBody>
      </p:sp>
      <p:sp>
        <p:nvSpPr>
          <p:cNvPr id="8" name="矩形 10"/>
          <p:cNvSpPr/>
          <p:nvPr/>
        </p:nvSpPr>
        <p:spPr>
          <a:xfrm>
            <a:off x="2109020" y="2677370"/>
            <a:ext cx="2035278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Representations</a:t>
            </a:r>
            <a:endParaRPr lang="zh-CN" altLang="en-US" sz="2000" dirty="0"/>
          </a:p>
        </p:txBody>
      </p:sp>
      <p:sp>
        <p:nvSpPr>
          <p:cNvPr id="9" name="矩形 11"/>
          <p:cNvSpPr/>
          <p:nvPr/>
        </p:nvSpPr>
        <p:spPr>
          <a:xfrm>
            <a:off x="2109020" y="3588388"/>
            <a:ext cx="2035278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Algorithms</a:t>
            </a:r>
            <a:endParaRPr lang="zh-CN" alt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2109019" y="1113785"/>
            <a:ext cx="2035279" cy="749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Methodology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矩形 2"/>
          <p:cNvSpPr/>
          <p:nvPr/>
        </p:nvSpPr>
        <p:spPr>
          <a:xfrm>
            <a:off x="4247537" y="1744902"/>
            <a:ext cx="4778476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Who, what, where, when, why, how…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(scientific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view)</a:t>
            </a:r>
            <a:endParaRPr lang="zh-CN" altLang="en-US" sz="2000" dirty="0"/>
          </a:p>
        </p:txBody>
      </p:sp>
      <p:sp>
        <p:nvSpPr>
          <p:cNvPr id="16" name="矩形 10"/>
          <p:cNvSpPr/>
          <p:nvPr/>
        </p:nvSpPr>
        <p:spPr>
          <a:xfrm>
            <a:off x="4247537" y="2677370"/>
            <a:ext cx="4778476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Graph, network, matrix, tensor…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(mathematical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view)</a:t>
            </a:r>
            <a:endParaRPr lang="zh-CN" altLang="en-US" sz="2000" dirty="0"/>
          </a:p>
        </p:txBody>
      </p:sp>
      <p:sp>
        <p:nvSpPr>
          <p:cNvPr id="17" name="矩形 11"/>
          <p:cNvSpPr/>
          <p:nvPr/>
        </p:nvSpPr>
        <p:spPr>
          <a:xfrm>
            <a:off x="4247537" y="3588388"/>
            <a:ext cx="4778476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Classification,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recommendation,</a:t>
            </a:r>
            <a:endParaRPr lang="zh-CN" altLang="en-US" dirty="0" smtClean="0"/>
          </a:p>
          <a:p>
            <a:r>
              <a:rPr lang="en-US" altLang="zh-CN" dirty="0" smtClean="0"/>
              <a:t>anomaly detection…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(application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view)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37" y="4605644"/>
            <a:ext cx="444764" cy="5486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" y="4605644"/>
            <a:ext cx="445805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16" y="4612031"/>
            <a:ext cx="453422" cy="548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14" y="5220929"/>
            <a:ext cx="741273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737" y="4444979"/>
            <a:ext cx="743007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76" y="4444979"/>
            <a:ext cx="755703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31" y="4605644"/>
            <a:ext cx="331928" cy="5486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27" y="5220929"/>
            <a:ext cx="553212" cy="914400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23" idx="3"/>
            <a:endCxn id="24" idx="1"/>
          </p:cNvCxnSpPr>
          <p:nvPr/>
        </p:nvCxnSpPr>
        <p:spPr>
          <a:xfrm>
            <a:off x="4649744" y="4902179"/>
            <a:ext cx="8703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3"/>
            <a:endCxn id="26" idx="1"/>
          </p:cNvCxnSpPr>
          <p:nvPr/>
        </p:nvCxnSpPr>
        <p:spPr>
          <a:xfrm>
            <a:off x="4649744" y="4902179"/>
            <a:ext cx="768683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" idx="3"/>
            <a:endCxn id="26" idx="1"/>
          </p:cNvCxnSpPr>
          <p:nvPr/>
        </p:nvCxnSpPr>
        <p:spPr>
          <a:xfrm>
            <a:off x="5114287" y="5678129"/>
            <a:ext cx="304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1" idx="3"/>
            <a:endCxn id="24" idx="1"/>
          </p:cNvCxnSpPr>
          <p:nvPr/>
        </p:nvCxnSpPr>
        <p:spPr>
          <a:xfrm flipV="1">
            <a:off x="5114287" y="4902179"/>
            <a:ext cx="405789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99" y="5294992"/>
            <a:ext cx="593018" cy="7315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411" y="4536419"/>
            <a:ext cx="594406" cy="7315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93" y="4538558"/>
            <a:ext cx="604562" cy="7315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85" y="5290154"/>
            <a:ext cx="442570" cy="73152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8066289" y="4536419"/>
            <a:ext cx="0" cy="148525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10535" y="6027150"/>
            <a:ext cx="274320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0945" y="5310880"/>
            <a:ext cx="0" cy="71627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334339" y="5359379"/>
            <a:ext cx="2433483" cy="663677"/>
          </a:xfrm>
          <a:custGeom>
            <a:avLst/>
            <a:gdLst>
              <a:gd name="connsiteX0" fmla="*/ 0 w 2433483"/>
              <a:gd name="connsiteY0" fmla="*/ 663677 h 663677"/>
              <a:gd name="connsiteX1" fmla="*/ 29496 w 2433483"/>
              <a:gd name="connsiteY1" fmla="*/ 589935 h 663677"/>
              <a:gd name="connsiteX2" fmla="*/ 73742 w 2433483"/>
              <a:gd name="connsiteY2" fmla="*/ 560438 h 663677"/>
              <a:gd name="connsiteX3" fmla="*/ 132735 w 2433483"/>
              <a:gd name="connsiteY3" fmla="*/ 501445 h 663677"/>
              <a:gd name="connsiteX4" fmla="*/ 221225 w 2433483"/>
              <a:gd name="connsiteY4" fmla="*/ 442451 h 663677"/>
              <a:gd name="connsiteX5" fmla="*/ 250722 w 2433483"/>
              <a:gd name="connsiteY5" fmla="*/ 339212 h 663677"/>
              <a:gd name="connsiteX6" fmla="*/ 294967 w 2433483"/>
              <a:gd name="connsiteY6" fmla="*/ 309716 h 663677"/>
              <a:gd name="connsiteX7" fmla="*/ 324464 w 2433483"/>
              <a:gd name="connsiteY7" fmla="*/ 221225 h 663677"/>
              <a:gd name="connsiteX8" fmla="*/ 339212 w 2433483"/>
              <a:gd name="connsiteY8" fmla="*/ 73741 h 663677"/>
              <a:gd name="connsiteX9" fmla="*/ 353961 w 2433483"/>
              <a:gd name="connsiteY9" fmla="*/ 14748 h 663677"/>
              <a:gd name="connsiteX10" fmla="*/ 398206 w 2433483"/>
              <a:gd name="connsiteY10" fmla="*/ 0 h 663677"/>
              <a:gd name="connsiteX11" fmla="*/ 486696 w 2433483"/>
              <a:gd name="connsiteY11" fmla="*/ 14748 h 663677"/>
              <a:gd name="connsiteX12" fmla="*/ 545690 w 2433483"/>
              <a:gd name="connsiteY12" fmla="*/ 103238 h 663677"/>
              <a:gd name="connsiteX13" fmla="*/ 575187 w 2433483"/>
              <a:gd name="connsiteY13" fmla="*/ 147483 h 663677"/>
              <a:gd name="connsiteX14" fmla="*/ 663677 w 2433483"/>
              <a:gd name="connsiteY14" fmla="*/ 206477 h 663677"/>
              <a:gd name="connsiteX15" fmla="*/ 693174 w 2433483"/>
              <a:gd name="connsiteY15" fmla="*/ 294967 h 663677"/>
              <a:gd name="connsiteX16" fmla="*/ 781664 w 2433483"/>
              <a:gd name="connsiteY16" fmla="*/ 324464 h 663677"/>
              <a:gd name="connsiteX17" fmla="*/ 884903 w 2433483"/>
              <a:gd name="connsiteY17" fmla="*/ 309716 h 663677"/>
              <a:gd name="connsiteX18" fmla="*/ 943896 w 2433483"/>
              <a:gd name="connsiteY18" fmla="*/ 221225 h 663677"/>
              <a:gd name="connsiteX19" fmla="*/ 1032387 w 2433483"/>
              <a:gd name="connsiteY19" fmla="*/ 176980 h 663677"/>
              <a:gd name="connsiteX20" fmla="*/ 1120877 w 2433483"/>
              <a:gd name="connsiteY20" fmla="*/ 191729 h 663677"/>
              <a:gd name="connsiteX21" fmla="*/ 1165122 w 2433483"/>
              <a:gd name="connsiteY21" fmla="*/ 235974 h 663677"/>
              <a:gd name="connsiteX22" fmla="*/ 1224116 w 2433483"/>
              <a:gd name="connsiteY22" fmla="*/ 324464 h 663677"/>
              <a:gd name="connsiteX23" fmla="*/ 1268361 w 2433483"/>
              <a:gd name="connsiteY23" fmla="*/ 339212 h 663677"/>
              <a:gd name="connsiteX24" fmla="*/ 1445342 w 2433483"/>
              <a:gd name="connsiteY24" fmla="*/ 427703 h 663677"/>
              <a:gd name="connsiteX25" fmla="*/ 1489587 w 2433483"/>
              <a:gd name="connsiteY25" fmla="*/ 442451 h 663677"/>
              <a:gd name="connsiteX26" fmla="*/ 1563329 w 2433483"/>
              <a:gd name="connsiteY26" fmla="*/ 427703 h 663677"/>
              <a:gd name="connsiteX27" fmla="*/ 1607574 w 2433483"/>
              <a:gd name="connsiteY27" fmla="*/ 339212 h 663677"/>
              <a:gd name="connsiteX28" fmla="*/ 1651819 w 2433483"/>
              <a:gd name="connsiteY28" fmla="*/ 309716 h 663677"/>
              <a:gd name="connsiteX29" fmla="*/ 1740309 w 2433483"/>
              <a:gd name="connsiteY29" fmla="*/ 324464 h 663677"/>
              <a:gd name="connsiteX30" fmla="*/ 1769806 w 2433483"/>
              <a:gd name="connsiteY30" fmla="*/ 368709 h 663677"/>
              <a:gd name="connsiteX31" fmla="*/ 1858296 w 2433483"/>
              <a:gd name="connsiteY31" fmla="*/ 412954 h 663677"/>
              <a:gd name="connsiteX32" fmla="*/ 2035277 w 2433483"/>
              <a:gd name="connsiteY32" fmla="*/ 398206 h 663677"/>
              <a:gd name="connsiteX33" fmla="*/ 2138516 w 2433483"/>
              <a:gd name="connsiteY33" fmla="*/ 280219 h 663677"/>
              <a:gd name="connsiteX34" fmla="*/ 2182761 w 2433483"/>
              <a:gd name="connsiteY34" fmla="*/ 250722 h 663677"/>
              <a:gd name="connsiteX35" fmla="*/ 2241754 w 2433483"/>
              <a:gd name="connsiteY35" fmla="*/ 191729 h 663677"/>
              <a:gd name="connsiteX36" fmla="*/ 2315496 w 2433483"/>
              <a:gd name="connsiteY36" fmla="*/ 132735 h 663677"/>
              <a:gd name="connsiteX37" fmla="*/ 2344993 w 2433483"/>
              <a:gd name="connsiteY37" fmla="*/ 88490 h 663677"/>
              <a:gd name="connsiteX38" fmla="*/ 2433483 w 2433483"/>
              <a:gd name="connsiteY38" fmla="*/ 58993 h 6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433483" h="663677">
                <a:moveTo>
                  <a:pt x="0" y="663677"/>
                </a:moveTo>
                <a:cubicBezTo>
                  <a:pt x="9832" y="639096"/>
                  <a:pt x="14108" y="611478"/>
                  <a:pt x="29496" y="589935"/>
                </a:cubicBezTo>
                <a:cubicBezTo>
                  <a:pt x="39799" y="575511"/>
                  <a:pt x="62669" y="574279"/>
                  <a:pt x="73742" y="560438"/>
                </a:cubicBezTo>
                <a:cubicBezTo>
                  <a:pt x="130948" y="488931"/>
                  <a:pt x="36200" y="533623"/>
                  <a:pt x="132735" y="501445"/>
                </a:cubicBezTo>
                <a:cubicBezTo>
                  <a:pt x="162232" y="481780"/>
                  <a:pt x="212627" y="476843"/>
                  <a:pt x="221225" y="442451"/>
                </a:cubicBezTo>
                <a:cubicBezTo>
                  <a:pt x="222188" y="438600"/>
                  <a:pt x="243030" y="348827"/>
                  <a:pt x="250722" y="339212"/>
                </a:cubicBezTo>
                <a:cubicBezTo>
                  <a:pt x="261795" y="325371"/>
                  <a:pt x="280219" y="319548"/>
                  <a:pt x="294967" y="309716"/>
                </a:cubicBezTo>
                <a:cubicBezTo>
                  <a:pt x="304799" y="280219"/>
                  <a:pt x="321370" y="252163"/>
                  <a:pt x="324464" y="221225"/>
                </a:cubicBezTo>
                <a:cubicBezTo>
                  <a:pt x="329380" y="172064"/>
                  <a:pt x="332225" y="122651"/>
                  <a:pt x="339212" y="73741"/>
                </a:cubicBezTo>
                <a:cubicBezTo>
                  <a:pt x="342079" y="53675"/>
                  <a:pt x="341299" y="30576"/>
                  <a:pt x="353961" y="14748"/>
                </a:cubicBezTo>
                <a:cubicBezTo>
                  <a:pt x="363673" y="2609"/>
                  <a:pt x="383458" y="4916"/>
                  <a:pt x="398206" y="0"/>
                </a:cubicBezTo>
                <a:cubicBezTo>
                  <a:pt x="427703" y="4916"/>
                  <a:pt x="462198" y="-2400"/>
                  <a:pt x="486696" y="14748"/>
                </a:cubicBezTo>
                <a:cubicBezTo>
                  <a:pt x="515738" y="35078"/>
                  <a:pt x="526025" y="73741"/>
                  <a:pt x="545690" y="103238"/>
                </a:cubicBezTo>
                <a:cubicBezTo>
                  <a:pt x="555522" y="117986"/>
                  <a:pt x="560439" y="137651"/>
                  <a:pt x="575187" y="147483"/>
                </a:cubicBezTo>
                <a:lnTo>
                  <a:pt x="663677" y="206477"/>
                </a:lnTo>
                <a:cubicBezTo>
                  <a:pt x="673509" y="235974"/>
                  <a:pt x="663677" y="285135"/>
                  <a:pt x="693174" y="294967"/>
                </a:cubicBezTo>
                <a:lnTo>
                  <a:pt x="781664" y="324464"/>
                </a:lnTo>
                <a:cubicBezTo>
                  <a:pt x="816077" y="319548"/>
                  <a:pt x="852627" y="322626"/>
                  <a:pt x="884903" y="309716"/>
                </a:cubicBezTo>
                <a:cubicBezTo>
                  <a:pt x="960108" y="279634"/>
                  <a:pt x="907670" y="266507"/>
                  <a:pt x="943896" y="221225"/>
                </a:cubicBezTo>
                <a:cubicBezTo>
                  <a:pt x="964687" y="195236"/>
                  <a:pt x="1003242" y="186695"/>
                  <a:pt x="1032387" y="176980"/>
                </a:cubicBezTo>
                <a:cubicBezTo>
                  <a:pt x="1061884" y="181896"/>
                  <a:pt x="1093551" y="179584"/>
                  <a:pt x="1120877" y="191729"/>
                </a:cubicBezTo>
                <a:cubicBezTo>
                  <a:pt x="1139937" y="200200"/>
                  <a:pt x="1152317" y="219510"/>
                  <a:pt x="1165122" y="235974"/>
                </a:cubicBezTo>
                <a:cubicBezTo>
                  <a:pt x="1186887" y="263957"/>
                  <a:pt x="1190484" y="313254"/>
                  <a:pt x="1224116" y="324464"/>
                </a:cubicBezTo>
                <a:lnTo>
                  <a:pt x="1268361" y="339212"/>
                </a:lnTo>
                <a:cubicBezTo>
                  <a:pt x="1382720" y="415452"/>
                  <a:pt x="1323220" y="386996"/>
                  <a:pt x="1445342" y="427703"/>
                </a:cubicBezTo>
                <a:lnTo>
                  <a:pt x="1489587" y="442451"/>
                </a:lnTo>
                <a:cubicBezTo>
                  <a:pt x="1514168" y="437535"/>
                  <a:pt x="1541564" y="440140"/>
                  <a:pt x="1563329" y="427703"/>
                </a:cubicBezTo>
                <a:cubicBezTo>
                  <a:pt x="1609130" y="401531"/>
                  <a:pt x="1580482" y="373076"/>
                  <a:pt x="1607574" y="339212"/>
                </a:cubicBezTo>
                <a:cubicBezTo>
                  <a:pt x="1618647" y="325371"/>
                  <a:pt x="1637071" y="319548"/>
                  <a:pt x="1651819" y="309716"/>
                </a:cubicBezTo>
                <a:cubicBezTo>
                  <a:pt x="1681316" y="314632"/>
                  <a:pt x="1713562" y="311091"/>
                  <a:pt x="1740309" y="324464"/>
                </a:cubicBezTo>
                <a:cubicBezTo>
                  <a:pt x="1756163" y="332391"/>
                  <a:pt x="1757272" y="356175"/>
                  <a:pt x="1769806" y="368709"/>
                </a:cubicBezTo>
                <a:cubicBezTo>
                  <a:pt x="1798397" y="397300"/>
                  <a:pt x="1822309" y="400959"/>
                  <a:pt x="1858296" y="412954"/>
                </a:cubicBezTo>
                <a:cubicBezTo>
                  <a:pt x="1917290" y="408038"/>
                  <a:pt x="1977228" y="409816"/>
                  <a:pt x="2035277" y="398206"/>
                </a:cubicBezTo>
                <a:cubicBezTo>
                  <a:pt x="2096726" y="385916"/>
                  <a:pt x="2094275" y="309714"/>
                  <a:pt x="2138516" y="280219"/>
                </a:cubicBezTo>
                <a:lnTo>
                  <a:pt x="2182761" y="250722"/>
                </a:lnTo>
                <a:cubicBezTo>
                  <a:pt x="2214939" y="154187"/>
                  <a:pt x="2170247" y="248935"/>
                  <a:pt x="2241754" y="191729"/>
                </a:cubicBezTo>
                <a:cubicBezTo>
                  <a:pt x="2337054" y="115488"/>
                  <a:pt x="2204286" y="169804"/>
                  <a:pt x="2315496" y="132735"/>
                </a:cubicBezTo>
                <a:cubicBezTo>
                  <a:pt x="2325328" y="117987"/>
                  <a:pt x="2329962" y="97884"/>
                  <a:pt x="2344993" y="88490"/>
                </a:cubicBezTo>
                <a:cubicBezTo>
                  <a:pt x="2371359" y="72011"/>
                  <a:pt x="2433483" y="58993"/>
                  <a:pt x="2433483" y="589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187" y="536453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#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036317" y="583839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t</a:t>
            </a:r>
            <a:endParaRPr lang="en-US"/>
          </a:p>
        </p:txBody>
      </p:sp>
      <p:sp>
        <p:nvSpPr>
          <p:cNvPr id="63" name="Right Arrow 62"/>
          <p:cNvSpPr/>
          <p:nvPr/>
        </p:nvSpPr>
        <p:spPr>
          <a:xfrm>
            <a:off x="3143833" y="5136904"/>
            <a:ext cx="550002" cy="30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>
            <a:off x="6407701" y="5136903"/>
            <a:ext cx="550002" cy="30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</a:t>
            </a:r>
            <a:r>
              <a:rPr lang="zh-CN" altLang="en-US" smtClean="0"/>
              <a:t> </a:t>
            </a:r>
            <a:r>
              <a:rPr lang="en-US" altLang="zh-CN" smtClean="0"/>
              <a:t>General</a:t>
            </a:r>
            <a:r>
              <a:rPr lang="zh-CN" altLang="en-US" smtClean="0"/>
              <a:t> </a:t>
            </a:r>
            <a:r>
              <a:rPr lang="en-US" altLang="zh-CN" smtClean="0"/>
              <a:t>Suspiciousness</a:t>
            </a:r>
            <a:r>
              <a:rPr lang="zh-CN" altLang="en-US" smtClean="0"/>
              <a:t> </a:t>
            </a:r>
            <a:r>
              <a:rPr lang="en-US" altLang="zh-CN" smtClean="0"/>
              <a:t>Metric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Negative log likelihood of block’s probability</a:t>
            </a:r>
            <a:endParaRPr lang="en-US" altLang="zh-CN" sz="28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3" y="2825593"/>
            <a:ext cx="7113308" cy="372785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55" y="2207130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7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Local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search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maximize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Start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Parameter-free: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teratively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update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blocks</a:t>
            </a:r>
            <a:endParaRPr lang="zh-CN" altLang="en-US" dirty="0" smtClean="0"/>
          </a:p>
          <a:p>
            <a:pPr lvl="1"/>
            <a:r>
              <a:rPr lang="en-US" altLang="zh-CN" sz="2400" dirty="0" smtClean="0"/>
              <a:t>Scalable: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arallelize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machines</a:t>
            </a:r>
            <a:endParaRPr lang="zh-CN" alt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CrossSpot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1" y="3596928"/>
            <a:ext cx="774481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69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755176"/>
            <a:ext cx="6400800" cy="518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Advantages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1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43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29" y="1972097"/>
            <a:ext cx="8363582" cy="27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7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spot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catch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suspicious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u="sng" dirty="0" smtClean="0"/>
              <a:t>scalable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u="sng" dirty="0" smtClean="0"/>
              <a:t>principled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way?</a:t>
            </a:r>
            <a:r>
              <a:rPr lang="zh-CN" altLang="en-US" sz="2800" dirty="0" smtClean="0"/>
              <a:t> </a:t>
            </a:r>
          </a:p>
          <a:p>
            <a:r>
              <a:rPr lang="en-US" altLang="zh-CN" sz="2800" dirty="0" smtClean="0"/>
              <a:t>Behavioral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patterns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W1.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Spotting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catching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synchronized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KDD’14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B</a:t>
            </a:r>
            <a:r>
              <a:rPr lang="en-US" altLang="zh-CN" sz="2400" i="1" dirty="0" smtClean="0"/>
              <a:t>est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P</a:t>
            </a:r>
            <a:r>
              <a:rPr lang="en-US" altLang="zh-CN" sz="2400" i="1" dirty="0" smtClean="0"/>
              <a:t>aper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F</a:t>
            </a:r>
            <a:r>
              <a:rPr lang="en-US" altLang="zh-CN" sz="2400" i="1" dirty="0" smtClean="0"/>
              <a:t>inalist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W2.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Evaluating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suspiciousness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ICDM’15,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TKDE’16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zh-CN" sz="2400" b="1" dirty="0" smtClean="0"/>
              <a:t>W3.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summarizing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dynamic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multi-contextual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behaviors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KDD’16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矩形 7"/>
          <p:cNvSpPr/>
          <p:nvPr/>
        </p:nvSpPr>
        <p:spPr>
          <a:xfrm>
            <a:off x="766917" y="4593259"/>
            <a:ext cx="7919883" cy="804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56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Rethink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Graph/Matrix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Matrix/Tensor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395970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立方体 11"/>
          <p:cNvSpPr/>
          <p:nvPr/>
        </p:nvSpPr>
        <p:spPr>
          <a:xfrm>
            <a:off x="5605016" y="4627848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4"/>
          <p:cNvSpPr/>
          <p:nvPr/>
        </p:nvSpPr>
        <p:spPr>
          <a:xfrm rot="16200000">
            <a:off x="4861402" y="4715069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0" name="矩形 15"/>
          <p:cNvSpPr/>
          <p:nvPr/>
        </p:nvSpPr>
        <p:spPr>
          <a:xfrm>
            <a:off x="6433012" y="4059965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1" name="矩形 16"/>
          <p:cNvSpPr/>
          <p:nvPr/>
        </p:nvSpPr>
        <p:spPr>
          <a:xfrm rot="19102004">
            <a:off x="8056136" y="4871444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12" name="矩形 10"/>
          <p:cNvSpPr/>
          <p:nvPr/>
        </p:nvSpPr>
        <p:spPr>
          <a:xfrm>
            <a:off x="6122443" y="2634033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5384623" y="28402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6367421" y="2127661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88022" y="5715805"/>
            <a:ext cx="895597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 dirty="0" smtClean="0"/>
              <a:t>Q</a:t>
            </a:r>
            <a:r>
              <a:rPr lang="en-US" altLang="zh-CN" sz="2600" b="1" dirty="0" smtClean="0"/>
              <a:t>:</a:t>
            </a:r>
            <a:r>
              <a:rPr lang="zh-CN" altLang="en-US" sz="2600" b="1" dirty="0" smtClean="0"/>
              <a:t> </a:t>
            </a:r>
            <a:r>
              <a:rPr lang="en-US" altLang="zh-CN" sz="2600" b="1" dirty="0" smtClean="0"/>
              <a:t>Can</a:t>
            </a:r>
            <a:r>
              <a:rPr lang="zh-CN" altLang="en-US" sz="2600" b="1" dirty="0" smtClean="0"/>
              <a:t> </a:t>
            </a:r>
            <a:r>
              <a:rPr lang="en-US" altLang="zh-CN" sz="2600" b="1" dirty="0" smtClean="0"/>
              <a:t>they</a:t>
            </a:r>
            <a:r>
              <a:rPr lang="zh-CN" altLang="en-US" sz="2600" b="1" dirty="0" smtClean="0"/>
              <a:t> </a:t>
            </a:r>
            <a:r>
              <a:rPr lang="en-US" altLang="zh-CN" sz="2600" b="1" dirty="0" smtClean="0"/>
              <a:t>represent</a:t>
            </a:r>
            <a:r>
              <a:rPr lang="zh-CN" altLang="en-US" sz="2600" b="1" dirty="0" smtClean="0"/>
              <a:t> </a:t>
            </a:r>
            <a:r>
              <a:rPr lang="en-US" altLang="zh-CN" sz="2600" b="1" dirty="0" smtClean="0"/>
              <a:t>every</a:t>
            </a:r>
            <a:r>
              <a:rPr lang="zh-CN" altLang="en-US" sz="2600" b="1" dirty="0" smtClean="0"/>
              <a:t> </a:t>
            </a:r>
            <a:r>
              <a:rPr lang="en-US" altLang="zh-CN" sz="2600" b="1" dirty="0" smtClean="0"/>
              <a:t>human</a:t>
            </a:r>
            <a:r>
              <a:rPr lang="zh-CN" altLang="en-US" sz="2600" b="1" dirty="0" smtClean="0"/>
              <a:t> </a:t>
            </a:r>
            <a:r>
              <a:rPr lang="en-US" altLang="zh-CN" sz="2600" b="1" dirty="0" smtClean="0"/>
              <a:t>behavior?</a:t>
            </a:r>
            <a:endParaRPr lang="zh-CN" altLang="en-US" sz="2600" b="1" dirty="0" smtClean="0"/>
          </a:p>
          <a:p>
            <a:r>
              <a:rPr lang="en-US" altLang="zh-CN" sz="2600" b="1" dirty="0" smtClean="0">
                <a:solidFill>
                  <a:schemeClr val="bg1"/>
                </a:solidFill>
              </a:rPr>
              <a:t>We need to</a:t>
            </a:r>
            <a:r>
              <a:rPr lang="zh-CN" altLang="en-US" sz="2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</a:rPr>
              <a:t>check</a:t>
            </a:r>
            <a:r>
              <a:rPr lang="zh-CN" altLang="en-US" sz="2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</a:rPr>
              <a:t>the</a:t>
            </a:r>
            <a:r>
              <a:rPr lang="zh-CN" altLang="en-US" sz="2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</a:rPr>
              <a:t>basic</a:t>
            </a:r>
            <a:r>
              <a:rPr lang="zh-CN" altLang="en-US" sz="2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</a:rPr>
              <a:t>characteristics</a:t>
            </a:r>
            <a:r>
              <a:rPr lang="zh-CN" altLang="en-US" sz="2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</a:rPr>
              <a:t>of</a:t>
            </a:r>
            <a:r>
              <a:rPr lang="zh-CN" altLang="en-US" sz="2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</a:rPr>
              <a:t>behavior.</a:t>
            </a:r>
            <a:endParaRPr lang="zh-CN" altLang="en-US" sz="2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28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Observation: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Dynamic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Multi-contextual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Tweeting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95800" y="1528064"/>
            <a:ext cx="4572000" cy="1323439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20:03:09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11C9A"/>
                </a:solidFill>
              </a:rPr>
              <a:t>@</a:t>
            </a:r>
            <a:r>
              <a:rPr lang="en-US" sz="2000" dirty="0" err="1" smtClean="0">
                <a:solidFill>
                  <a:srgbClr val="011C9A"/>
                </a:solidFill>
              </a:rPr>
              <a:t>ebekahwsm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sz="2000" dirty="0" smtClean="0"/>
              <a:t>this </a:t>
            </a:r>
            <a:r>
              <a:rPr lang="en-US" sz="2000" dirty="0"/>
              <a:t>better be the </a:t>
            </a:r>
            <a:r>
              <a:rPr lang="en-US" sz="2000" dirty="0">
                <a:solidFill>
                  <a:srgbClr val="00B050"/>
                </a:solidFill>
              </a:rPr>
              <a:t>best halftime show </a:t>
            </a:r>
            <a:r>
              <a:rPr lang="en-US" sz="2000" dirty="0"/>
              <a:t>ever </a:t>
            </a:r>
            <a:r>
              <a:rPr lang="en-US" sz="2000" dirty="0">
                <a:solidFill>
                  <a:srgbClr val="00B050"/>
                </a:solidFill>
              </a:rPr>
              <a:t>in the history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00B050"/>
                </a:solidFill>
              </a:rPr>
              <a:t>halftimes shows</a:t>
            </a:r>
            <a:r>
              <a:rPr lang="en-US" sz="2000" dirty="0"/>
              <a:t>. ever. 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 err="1">
                <a:solidFill>
                  <a:srgbClr val="7030A0"/>
                </a:solidFill>
              </a:rPr>
              <a:t>SuperBowl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678811" y="2898574"/>
            <a:ext cx="45720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267653" y="3002068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050411" y="3043154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835271" y="3068999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629328" y="3031003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74861" y="2924541"/>
            <a:ext cx="457200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</a:t>
            </a:r>
            <a:endParaRPr lang="en-US" dirty="0"/>
          </a:p>
        </p:txBody>
      </p:sp>
      <p:cxnSp>
        <p:nvCxnSpPr>
          <p:cNvPr id="16" name="Straight Connector 15"/>
          <p:cNvCxnSpPr>
            <a:stCxn id="8" idx="2"/>
            <a:endCxn id="9" idx="7"/>
          </p:cNvCxnSpPr>
          <p:nvPr/>
        </p:nvCxnSpPr>
        <p:spPr>
          <a:xfrm flipH="1">
            <a:off x="5069056" y="2851503"/>
            <a:ext cx="1712744" cy="87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  <a:endCxn id="10" idx="7"/>
          </p:cNvCxnSpPr>
          <p:nvPr/>
        </p:nvCxnSpPr>
        <p:spPr>
          <a:xfrm flipH="1">
            <a:off x="5657898" y="2851503"/>
            <a:ext cx="1123902" cy="190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  <a:endCxn id="11" idx="0"/>
          </p:cNvCxnSpPr>
          <p:nvPr/>
        </p:nvCxnSpPr>
        <p:spPr>
          <a:xfrm flipH="1">
            <a:off x="6279011" y="2851503"/>
            <a:ext cx="502789" cy="191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2"/>
            <a:endCxn id="12" idx="0"/>
          </p:cNvCxnSpPr>
          <p:nvPr/>
        </p:nvCxnSpPr>
        <p:spPr>
          <a:xfrm>
            <a:off x="6781800" y="2851503"/>
            <a:ext cx="282071" cy="217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13" idx="1"/>
          </p:cNvCxnSpPr>
          <p:nvPr/>
        </p:nvCxnSpPr>
        <p:spPr>
          <a:xfrm>
            <a:off x="6781800" y="2851503"/>
            <a:ext cx="914483" cy="219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2"/>
            <a:endCxn id="14" idx="1"/>
          </p:cNvCxnSpPr>
          <p:nvPr/>
        </p:nvCxnSpPr>
        <p:spPr>
          <a:xfrm>
            <a:off x="6781800" y="2851503"/>
            <a:ext cx="1560016" cy="113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3" y="4776522"/>
            <a:ext cx="8905733" cy="1371223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>
            <a:off x="642013" y="4414345"/>
            <a:ext cx="240856" cy="310488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5" y="3900991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/>
              <a:t>Dynamic</a:t>
            </a:r>
            <a:endParaRPr lang="en-US" sz="2400" b="1" i="1" dirty="0"/>
          </a:p>
        </p:txBody>
      </p:sp>
      <p:sp>
        <p:nvSpPr>
          <p:cNvPr id="47" name="Down Arrow 46"/>
          <p:cNvSpPr/>
          <p:nvPr/>
        </p:nvSpPr>
        <p:spPr>
          <a:xfrm>
            <a:off x="1909868" y="418436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52757" y="3326025"/>
            <a:ext cx="24288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One-guaranteed</a:t>
            </a:r>
            <a:endParaRPr lang="zh-CN" altLang="en-US" sz="2400" i="1" dirty="0"/>
          </a:p>
          <a:p>
            <a:pPr algn="ctr"/>
            <a:r>
              <a:rPr lang="en-US" altLang="zh-CN" sz="2400" i="1" dirty="0" smtClean="0"/>
              <a:t>value</a:t>
            </a:r>
            <a:endParaRPr lang="en-US" sz="2400" i="1" dirty="0"/>
          </a:p>
        </p:txBody>
      </p:sp>
      <p:sp>
        <p:nvSpPr>
          <p:cNvPr id="50" name="Rectangle 49"/>
          <p:cNvSpPr/>
          <p:nvPr/>
        </p:nvSpPr>
        <p:spPr>
          <a:xfrm>
            <a:off x="3336739" y="3349705"/>
            <a:ext cx="16546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Empty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(set</a:t>
            </a:r>
            <a:endParaRPr lang="zh-CN" altLang="en-US" sz="2400" dirty="0"/>
          </a:p>
          <a:p>
            <a:pPr algn="ctr"/>
            <a:r>
              <a:rPr lang="en-US" altLang="zh-CN" sz="2400" dirty="0" smtClean="0"/>
              <a:t>of)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1" name="Down Arrow 50"/>
          <p:cNvSpPr/>
          <p:nvPr/>
        </p:nvSpPr>
        <p:spPr>
          <a:xfrm>
            <a:off x="3627032" y="419887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043836" y="3690254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Set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4" name="Down Arrow 53"/>
          <p:cNvSpPr/>
          <p:nvPr/>
        </p:nvSpPr>
        <p:spPr>
          <a:xfrm>
            <a:off x="5683972" y="4194998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36607" y="2895125"/>
            <a:ext cx="2989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/>
              <a:t>Contextual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factors:</a:t>
            </a:r>
            <a:endParaRPr lang="en-US" sz="2400" b="1" dirty="0"/>
          </a:p>
        </p:txBody>
      </p:sp>
      <p:sp>
        <p:nvSpPr>
          <p:cNvPr id="57" name="Rectangle 56"/>
          <p:cNvSpPr/>
          <p:nvPr/>
        </p:nvSpPr>
        <p:spPr>
          <a:xfrm>
            <a:off x="7370247" y="3357493"/>
            <a:ext cx="16546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Empty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(set</a:t>
            </a:r>
            <a:endParaRPr lang="zh-CN" altLang="en-US" sz="2400" dirty="0"/>
          </a:p>
          <a:p>
            <a:pPr algn="ctr"/>
            <a:r>
              <a:rPr lang="en-US" altLang="zh-CN" sz="2400" dirty="0" smtClean="0"/>
              <a:t>of)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9" name="Down Arrow 58"/>
          <p:cNvSpPr/>
          <p:nvPr/>
        </p:nvSpPr>
        <p:spPr>
          <a:xfrm>
            <a:off x="8411578" y="4207805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2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Observation:</a:t>
            </a:r>
            <a:r>
              <a:rPr lang="zh-CN" altLang="en-US" sz="3200" dirty="0"/>
              <a:t> </a:t>
            </a:r>
            <a:r>
              <a:rPr lang="en-US" altLang="zh-CN" sz="3200" dirty="0"/>
              <a:t>Dynamic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Multi-contextual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577478" cy="4488688"/>
          </a:xfrm>
        </p:spPr>
        <p:txBody>
          <a:bodyPr/>
          <a:lstStyle/>
          <a:p>
            <a:r>
              <a:rPr lang="en-US" altLang="zh-CN" dirty="0"/>
              <a:t>Publishing-paper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642013" y="4414345"/>
            <a:ext cx="240856" cy="310488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5" y="3900991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/>
              <a:t>Dynamic</a:t>
            </a:r>
            <a:endParaRPr lang="en-US" sz="2400" b="1" i="1" dirty="0"/>
          </a:p>
        </p:txBody>
      </p:sp>
      <p:sp>
        <p:nvSpPr>
          <p:cNvPr id="47" name="Down Arrow 46"/>
          <p:cNvSpPr/>
          <p:nvPr/>
        </p:nvSpPr>
        <p:spPr>
          <a:xfrm>
            <a:off x="1909868" y="418436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433256" y="3689627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/>
              <a:t>Set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value</a:t>
            </a:r>
            <a:endParaRPr lang="zh-CN" altLang="en-US" sz="2400" i="1" dirty="0"/>
          </a:p>
        </p:txBody>
      </p:sp>
      <p:sp>
        <p:nvSpPr>
          <p:cNvPr id="50" name="Rectangle 49"/>
          <p:cNvSpPr/>
          <p:nvPr/>
        </p:nvSpPr>
        <p:spPr>
          <a:xfrm>
            <a:off x="2537341" y="3353364"/>
            <a:ext cx="24288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/>
              <a:t>One-guaranteed</a:t>
            </a:r>
            <a:endParaRPr lang="zh-CN" altLang="en-US" sz="2400" i="1" dirty="0"/>
          </a:p>
          <a:p>
            <a:pPr algn="ctr"/>
            <a:r>
              <a:rPr lang="en-US" altLang="zh-CN" sz="2400" i="1" dirty="0"/>
              <a:t>value</a:t>
            </a:r>
            <a:endParaRPr lang="en-US" sz="2400" i="1" dirty="0"/>
          </a:p>
        </p:txBody>
      </p:sp>
      <p:sp>
        <p:nvSpPr>
          <p:cNvPr id="51" name="Down Arrow 50"/>
          <p:cNvSpPr/>
          <p:nvPr/>
        </p:nvSpPr>
        <p:spPr>
          <a:xfrm>
            <a:off x="3627032" y="419887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765369" y="3689627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Set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4" name="Down Arrow 53"/>
          <p:cNvSpPr/>
          <p:nvPr/>
        </p:nvSpPr>
        <p:spPr>
          <a:xfrm>
            <a:off x="5284941" y="419154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36607" y="2895125"/>
            <a:ext cx="2989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/>
              <a:t>Contextual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factors:</a:t>
            </a:r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4791823" y="1225384"/>
            <a:ext cx="4233043" cy="1631216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altLang="zh-CN" sz="2000" dirty="0" smtClean="0">
                <a:solidFill>
                  <a:srgbClr val="FF0000"/>
                </a:solidFill>
              </a:rPr>
              <a:t>09</a:t>
            </a:r>
            <a:r>
              <a:rPr 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P.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Melville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W.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err="1" smtClean="0">
                <a:solidFill>
                  <a:srgbClr val="011C9A"/>
                </a:solidFill>
              </a:rPr>
              <a:t>Gryc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R.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Lawrence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smtClean="0">
                <a:solidFill>
                  <a:srgbClr val="00B050"/>
                </a:solidFill>
              </a:rPr>
              <a:t>Sentiment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analysis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blogs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combining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lexical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knowledge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text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classification</a:t>
            </a:r>
            <a:r>
              <a:rPr lang="en-US" altLang="zh-CN" sz="2000" dirty="0" smtClean="0"/>
              <a:t>”,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7030A0"/>
                </a:solidFill>
              </a:rPr>
              <a:t>KDD</a:t>
            </a:r>
            <a:r>
              <a:rPr lang="en-US" altLang="zh-CN" sz="2000" dirty="0" smtClean="0"/>
              <a:t>’09.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Refs: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p81623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p84395</a:t>
            </a:r>
            <a:r>
              <a:rPr lang="en-US" altLang="zh-CN" sz="2000" dirty="0" smtClean="0"/>
              <a:t>…</a:t>
            </a:r>
            <a:endParaRPr lang="zh-CN" altLang="en-US" sz="2000" dirty="0" smtClean="0"/>
          </a:p>
        </p:txBody>
      </p:sp>
      <p:sp>
        <p:nvSpPr>
          <p:cNvPr id="30" name="Oval 29"/>
          <p:cNvSpPr/>
          <p:nvPr/>
        </p:nvSpPr>
        <p:spPr>
          <a:xfrm>
            <a:off x="4807589" y="3029916"/>
            <a:ext cx="45720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5188589" y="3200609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6429204" y="3509622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886207" y="3509622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7336213" y="3482749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7748121" y="3376981"/>
            <a:ext cx="457200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5582728" y="3344265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973055" y="3480809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8152835" y="3246856"/>
            <a:ext cx="457200" cy="274320"/>
          </a:xfrm>
          <a:prstGeom prst="ellipse">
            <a:avLst/>
          </a:prstGeom>
          <a:solidFill>
            <a:srgbClr val="EB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8465189" y="3053718"/>
            <a:ext cx="457200" cy="274320"/>
          </a:xfrm>
          <a:prstGeom prst="ellipse">
            <a:avLst/>
          </a:prstGeom>
          <a:solidFill>
            <a:srgbClr val="EB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5197834" y="2856600"/>
            <a:ext cx="1710511" cy="2134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578834" y="2856600"/>
            <a:ext cx="1329511" cy="384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972973" y="2856600"/>
            <a:ext cx="935372" cy="527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01655" y="2856600"/>
            <a:ext cx="706690" cy="624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6657804" y="2856600"/>
            <a:ext cx="250541" cy="653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08345" y="2856600"/>
            <a:ext cx="206462" cy="653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908345" y="2856600"/>
            <a:ext cx="656468" cy="626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908345" y="2856600"/>
            <a:ext cx="906731" cy="560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908345" y="2856600"/>
            <a:ext cx="1311445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908345" y="2856600"/>
            <a:ext cx="1623799" cy="237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8300"/>
            <a:ext cx="9144000" cy="1543792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7265345" y="3714314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Set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9" name="Down Arrow 58"/>
          <p:cNvSpPr/>
          <p:nvPr/>
        </p:nvSpPr>
        <p:spPr>
          <a:xfrm>
            <a:off x="7784917" y="4216228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9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/>
              <a:t>Observation:</a:t>
            </a:r>
            <a:r>
              <a:rPr lang="zh-CN" altLang="en-US" sz="3600" dirty="0"/>
              <a:t> </a:t>
            </a:r>
            <a:r>
              <a:rPr lang="en-US" altLang="zh-CN" sz="3600" dirty="0"/>
              <a:t>Dynamic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Multi-contextual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i="1" dirty="0" smtClean="0"/>
              <a:t>Dynamic:</a:t>
            </a:r>
            <a:r>
              <a:rPr lang="zh-CN" altLang="en-US" sz="2800" i="1" dirty="0" smtClean="0"/>
              <a:t> </a:t>
            </a:r>
            <a:r>
              <a:rPr lang="en-US" altLang="zh-CN" sz="2800" dirty="0" smtClean="0"/>
              <a:t>taking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consecutive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time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slices</a:t>
            </a:r>
            <a:endParaRPr lang="zh-CN" altLang="en-US" sz="2800" dirty="0" smtClean="0"/>
          </a:p>
          <a:p>
            <a:r>
              <a:rPr lang="en-US" altLang="zh-CN" sz="2800" i="1" dirty="0" smtClean="0"/>
              <a:t>Multi-contextual:</a:t>
            </a:r>
            <a:r>
              <a:rPr lang="zh-CN" altLang="en-US" sz="2800" i="1" dirty="0" smtClean="0"/>
              <a:t> </a:t>
            </a:r>
            <a:r>
              <a:rPr lang="en-US" altLang="zh-CN" sz="2800" dirty="0" smtClean="0"/>
              <a:t>taking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values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each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7" y="3119811"/>
            <a:ext cx="8342486" cy="276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09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Behavioral </a:t>
            </a:r>
            <a:r>
              <a:rPr lang="en-US" altLang="zh-CN" dirty="0" smtClean="0"/>
              <a:t>Analytics/Modeling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934" y="1424686"/>
            <a:ext cx="6228132" cy="46883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矩形 7"/>
          <p:cNvSpPr/>
          <p:nvPr/>
        </p:nvSpPr>
        <p:spPr>
          <a:xfrm>
            <a:off x="2414754" y="4254046"/>
            <a:ext cx="4706912" cy="43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4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Observation:</a:t>
            </a:r>
            <a:r>
              <a:rPr lang="zh-CN" altLang="en-US" sz="3200" dirty="0"/>
              <a:t> </a:t>
            </a:r>
            <a:r>
              <a:rPr lang="en-US" altLang="zh-CN" sz="3200" dirty="0"/>
              <a:t>Dynamic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Multi-contextual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10" y="2948686"/>
            <a:ext cx="6684579" cy="31171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686"/>
            <a:ext cx="914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9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Multi-contextual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Empty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Dynamic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Cube 7"/>
          <p:cNvSpPr>
            <a:spLocks noChangeAspect="1"/>
          </p:cNvSpPr>
          <p:nvPr/>
        </p:nvSpPr>
        <p:spPr>
          <a:xfrm>
            <a:off x="1055035" y="3100460"/>
            <a:ext cx="2743200" cy="2743200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/>
          <p:cNvSpPr>
            <a:spLocks noChangeAspect="1"/>
          </p:cNvSpPr>
          <p:nvPr/>
        </p:nvSpPr>
        <p:spPr>
          <a:xfrm rot="10800000">
            <a:off x="1055036" y="3100460"/>
            <a:ext cx="2743200" cy="274320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>
            <a:spLocks/>
          </p:cNvSpPr>
          <p:nvPr/>
        </p:nvSpPr>
        <p:spPr>
          <a:xfrm>
            <a:off x="1412387" y="4405057"/>
            <a:ext cx="914400" cy="457200"/>
          </a:xfrm>
          <a:prstGeom prst="cube">
            <a:avLst/>
          </a:prstGeom>
          <a:solidFill>
            <a:srgbClr val="011C9A">
              <a:alpha val="5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 rot="10800000">
            <a:off x="1223200" y="4552715"/>
            <a:ext cx="152398" cy="309542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/>
          <p:cNvSpPr/>
          <p:nvPr/>
        </p:nvSpPr>
        <p:spPr>
          <a:xfrm rot="2624947">
            <a:off x="2282624" y="4783340"/>
            <a:ext cx="149317" cy="196596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 rot="5400000">
            <a:off x="1707792" y="4667836"/>
            <a:ext cx="240619" cy="703082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>
            <a:spLocks/>
          </p:cNvSpPr>
          <p:nvPr/>
        </p:nvSpPr>
        <p:spPr>
          <a:xfrm>
            <a:off x="1055036" y="3491489"/>
            <a:ext cx="2323310" cy="2352171"/>
          </a:xfrm>
          <a:prstGeom prst="cube">
            <a:avLst>
              <a:gd name="adj" fmla="val 21742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ube 14"/>
          <p:cNvSpPr>
            <a:spLocks/>
          </p:cNvSpPr>
          <p:nvPr/>
        </p:nvSpPr>
        <p:spPr>
          <a:xfrm rot="10800000">
            <a:off x="1055034" y="3491489"/>
            <a:ext cx="2323310" cy="2352171"/>
          </a:xfrm>
          <a:prstGeom prst="cube">
            <a:avLst>
              <a:gd name="adj" fmla="val 21742"/>
            </a:avLst>
          </a:prstGeom>
          <a:noFill/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/>
          <p:cNvSpPr>
            <a:spLocks/>
          </p:cNvSpPr>
          <p:nvPr/>
        </p:nvSpPr>
        <p:spPr>
          <a:xfrm>
            <a:off x="1055033" y="3084693"/>
            <a:ext cx="2743202" cy="922535"/>
          </a:xfrm>
          <a:prstGeom prst="cube">
            <a:avLst>
              <a:gd name="adj" fmla="val 75053"/>
            </a:avLst>
          </a:prstGeom>
          <a:solidFill>
            <a:srgbClr val="011C9A">
              <a:alpha val="30000"/>
            </a:srgbClr>
          </a:solidFill>
          <a:ln w="38100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/>
          <p:cNvSpPr>
            <a:spLocks/>
          </p:cNvSpPr>
          <p:nvPr/>
        </p:nvSpPr>
        <p:spPr>
          <a:xfrm>
            <a:off x="2858865" y="3100459"/>
            <a:ext cx="939370" cy="2743202"/>
          </a:xfrm>
          <a:prstGeom prst="cube">
            <a:avLst>
              <a:gd name="adj" fmla="val 73375"/>
            </a:avLst>
          </a:prstGeom>
          <a:solidFill>
            <a:srgbClr val="011C9A">
              <a:alpha val="30000"/>
            </a:srgbClr>
          </a:solidFill>
          <a:ln w="38100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Cube 17"/>
          <p:cNvSpPr>
            <a:spLocks/>
          </p:cNvSpPr>
          <p:nvPr/>
        </p:nvSpPr>
        <p:spPr>
          <a:xfrm>
            <a:off x="1565882" y="3084692"/>
            <a:ext cx="2232353" cy="2235597"/>
          </a:xfrm>
          <a:prstGeom prst="cube">
            <a:avLst>
              <a:gd name="adj" fmla="val 9232"/>
            </a:avLst>
          </a:prstGeom>
          <a:solidFill>
            <a:srgbClr val="011C9A">
              <a:alpha val="30000"/>
            </a:srgbClr>
          </a:solidFill>
          <a:ln w="38100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04684" y="354596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∅</a:t>
            </a:r>
            <a:endParaRPr lang="en-US" sz="3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15497" y="500825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∅</a:t>
            </a:r>
            <a:endParaRPr lang="en-US" sz="3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793570" y="572708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∅</a:t>
            </a:r>
            <a:endParaRPr lang="en-US" sz="3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Cube 21"/>
          <p:cNvSpPr>
            <a:spLocks noChangeAspect="1"/>
          </p:cNvSpPr>
          <p:nvPr/>
        </p:nvSpPr>
        <p:spPr>
          <a:xfrm>
            <a:off x="5662821" y="3100460"/>
            <a:ext cx="2743200" cy="2743200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ube 22"/>
          <p:cNvSpPr>
            <a:spLocks noChangeAspect="1"/>
          </p:cNvSpPr>
          <p:nvPr/>
        </p:nvSpPr>
        <p:spPr>
          <a:xfrm rot="10800000">
            <a:off x="5662822" y="3100460"/>
            <a:ext cx="2743200" cy="274320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>
            <a:spLocks/>
          </p:cNvSpPr>
          <p:nvPr/>
        </p:nvSpPr>
        <p:spPr>
          <a:xfrm>
            <a:off x="5973401" y="4240923"/>
            <a:ext cx="527617" cy="1086988"/>
          </a:xfrm>
          <a:prstGeom prst="cube">
            <a:avLst/>
          </a:prstGeom>
          <a:solidFill>
            <a:srgbClr val="011C9A">
              <a:alpha val="5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ight Brace 24"/>
          <p:cNvSpPr/>
          <p:nvPr/>
        </p:nvSpPr>
        <p:spPr>
          <a:xfrm rot="10800000">
            <a:off x="5784214" y="4414146"/>
            <a:ext cx="143616" cy="913765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Brace 25"/>
          <p:cNvSpPr/>
          <p:nvPr/>
        </p:nvSpPr>
        <p:spPr>
          <a:xfrm rot="2624947">
            <a:off x="6455625" y="5266423"/>
            <a:ext cx="149317" cy="196596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/>
          <p:cNvSpPr/>
          <p:nvPr/>
        </p:nvSpPr>
        <p:spPr>
          <a:xfrm rot="5400000">
            <a:off x="6147588" y="5254709"/>
            <a:ext cx="105207" cy="325234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87249" y="3346406"/>
            <a:ext cx="497252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altLang="zh-CN" sz="2400" baseline="-25000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endParaRPr lang="zh-CN" altLang="en-US" sz="2400" baseline="-25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altLang="zh-CN" sz="2400" baseline="-25000" dirty="0" smtClean="0">
                <a:solidFill>
                  <a:schemeClr val="tx2">
                    <a:lumMod val="75000"/>
                  </a:schemeClr>
                </a:solidFill>
              </a:rPr>
              <a:t>11</a:t>
            </a:r>
            <a:endParaRPr lang="zh-CN" altLang="en-US" sz="2400" baseline="-25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rgbClr val="00B05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0B050"/>
                </a:solidFill>
              </a:rPr>
              <a:t>24</a:t>
            </a:r>
            <a:endParaRPr lang="zh-CN" altLang="en-US" sz="2400" baseline="-25000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>
                <a:solidFill>
                  <a:srgbClr val="00B05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0B050"/>
                </a:solidFill>
              </a:rPr>
              <a:t>25</a:t>
            </a:r>
            <a:endParaRPr lang="zh-CN" altLang="en-US" sz="2400" baseline="-25000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>
                <a:solidFill>
                  <a:srgbClr val="00B05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0B050"/>
                </a:solidFill>
              </a:rPr>
              <a:t>26</a:t>
            </a:r>
            <a:endParaRPr lang="zh-CN" altLang="en-US" sz="2400" baseline="-25000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11C9A"/>
                </a:solidFill>
              </a:rPr>
              <a:t>31</a:t>
            </a:r>
            <a:endParaRPr lang="zh-CN" altLang="en-US" sz="2400" baseline="-25000" dirty="0" smtClean="0">
              <a:solidFill>
                <a:srgbClr val="011C9A"/>
              </a:solidFill>
            </a:endParaRPr>
          </a:p>
          <a:p>
            <a:r>
              <a:rPr lang="en-US" altLang="zh-CN" sz="2400" dirty="0" smtClean="0">
                <a:solidFill>
                  <a:srgbClr val="7030A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7030A0"/>
                </a:solidFill>
              </a:rPr>
              <a:t>37</a:t>
            </a:r>
            <a:endParaRPr lang="en-US" sz="2400" baseline="-25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4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“Two-Level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8" y="1511300"/>
            <a:ext cx="7520344" cy="453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0" y="4469024"/>
            <a:ext cx="8972592" cy="23317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6210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“Two-Level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8" y="1511300"/>
            <a:ext cx="752034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77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“Tartan”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8" y="1511300"/>
            <a:ext cx="7520344" cy="4533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" y="3203120"/>
            <a:ext cx="8970264" cy="35516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20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“Tartan”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28" y="1511300"/>
            <a:ext cx="7520344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0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Given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“Two-Level”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Matrix,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f</a:t>
            </a:r>
            <a:r>
              <a:rPr lang="en-US" altLang="zh-CN" sz="2800" dirty="0" smtClean="0"/>
              <a:t>ind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Tartans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Tartan: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s</a:t>
            </a:r>
            <a:r>
              <a:rPr lang="en-US" altLang="zh-CN" sz="2400" dirty="0" smtClean="0"/>
              <a:t>ets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meaningful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time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slices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endParaRPr lang="zh-CN" altLang="en-US" sz="2400" dirty="0" smtClean="0"/>
          </a:p>
          <a:p>
            <a:pPr lvl="1"/>
            <a:r>
              <a:rPr lang="en-US" altLang="zh-CN" sz="2400" dirty="0"/>
              <a:t>Principle</a:t>
            </a:r>
            <a:r>
              <a:rPr lang="zh-CN" altLang="en-US" sz="2400" dirty="0"/>
              <a:t> </a:t>
            </a:r>
            <a:r>
              <a:rPr lang="en-US" altLang="zh-CN" sz="2400" dirty="0"/>
              <a:t>matric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function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f(Tartan,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Data)</a:t>
            </a:r>
            <a:endParaRPr lang="zh-CN" altLang="en-US" sz="2400" dirty="0"/>
          </a:p>
          <a:p>
            <a:pPr lvl="1"/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39821"/>
            <a:ext cx="8229600" cy="2476162"/>
          </a:xfrm>
          <a:prstGeom prst="rect">
            <a:avLst/>
          </a:prstGeom>
        </p:spPr>
      </p:pic>
      <p:sp>
        <p:nvSpPr>
          <p:cNvPr id="6" name="矩形 7"/>
          <p:cNvSpPr/>
          <p:nvPr/>
        </p:nvSpPr>
        <p:spPr>
          <a:xfrm>
            <a:off x="1814052" y="4500921"/>
            <a:ext cx="4454013" cy="366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CatchTartan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Employing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lossless</a:t>
            </a:r>
            <a:r>
              <a:rPr lang="zh-CN" altLang="en-US" sz="2400" dirty="0"/>
              <a:t> </a:t>
            </a:r>
            <a:r>
              <a:rPr lang="en-US" altLang="zh-CN" sz="2400" dirty="0"/>
              <a:t>encoding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scheme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i="1" dirty="0"/>
              <a:t>Minimum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Description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Length</a:t>
            </a:r>
            <a:r>
              <a:rPr lang="zh-CN" altLang="en-US" sz="2400" dirty="0"/>
              <a:t> </a:t>
            </a:r>
            <a:r>
              <a:rPr lang="en-US" altLang="zh-CN" sz="2400" dirty="0"/>
              <a:t>(MDL)</a:t>
            </a:r>
            <a:r>
              <a:rPr lang="zh-CN" altLang="en-US" sz="2400" dirty="0"/>
              <a:t> </a:t>
            </a:r>
            <a:r>
              <a:rPr lang="en-US" altLang="zh-CN" sz="2400" dirty="0"/>
              <a:t>principle</a:t>
            </a:r>
            <a:endParaRPr lang="zh-CN" altLang="en-US" sz="2400" dirty="0"/>
          </a:p>
          <a:p>
            <a:r>
              <a:rPr lang="en-US" altLang="zh-CN" sz="2400" dirty="0"/>
              <a:t>Estimating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number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of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bits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encoding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Tartan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save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merging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meaningful</a:t>
            </a:r>
            <a:r>
              <a:rPr lang="zh-CN" altLang="en-US" sz="2400" dirty="0"/>
              <a:t> </a:t>
            </a:r>
            <a:r>
              <a:rPr lang="en-US" altLang="zh-CN" sz="2400" dirty="0"/>
              <a:t>pattern</a:t>
            </a:r>
            <a:r>
              <a:rPr lang="zh-CN" altLang="en-US" sz="2400" dirty="0"/>
              <a:t> </a:t>
            </a:r>
            <a:r>
              <a:rPr lang="en-US" altLang="zh-CN" sz="2400" dirty="0"/>
              <a:t>into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encoding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endParaRPr lang="zh-CN" alt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9" y="3931912"/>
            <a:ext cx="7488621" cy="84716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2692661">
            <a:off x="1338443" y="4483065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6477" y="5078720"/>
            <a:ext cx="110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Tartan</a:t>
            </a:r>
            <a:endParaRPr lang="en-US" sz="2400" b="1" dirty="0"/>
          </a:p>
        </p:txBody>
      </p:sp>
      <p:sp>
        <p:nvSpPr>
          <p:cNvPr id="8" name="Down Arrow 7"/>
          <p:cNvSpPr/>
          <p:nvPr/>
        </p:nvSpPr>
        <p:spPr>
          <a:xfrm rot="8918389">
            <a:off x="2162440" y="4469691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48198" y="5078721"/>
            <a:ext cx="853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Data</a:t>
            </a:r>
            <a:endParaRPr lang="en-US" sz="2400" b="1" dirty="0"/>
          </a:p>
        </p:txBody>
      </p:sp>
      <p:sp>
        <p:nvSpPr>
          <p:cNvPr id="10" name="Down Arrow 9"/>
          <p:cNvSpPr/>
          <p:nvPr/>
        </p:nvSpPr>
        <p:spPr>
          <a:xfrm rot="8941799">
            <a:off x="3693642" y="4459377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71808" y="5081883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First-level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matrix</a:t>
            </a:r>
            <a:endParaRPr lang="zh-CN" altLang="en-US" sz="2400" b="1" dirty="0"/>
          </a:p>
        </p:txBody>
      </p:sp>
      <p:sp>
        <p:nvSpPr>
          <p:cNvPr id="12" name="Down Arrow 11"/>
          <p:cNvSpPr/>
          <p:nvPr/>
        </p:nvSpPr>
        <p:spPr>
          <a:xfrm rot="8918389">
            <a:off x="7173865" y="4468637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74198" y="5088436"/>
            <a:ext cx="2712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Individual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entries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62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Algorithm:</a:t>
            </a:r>
            <a:r>
              <a:rPr lang="zh-CN" altLang="en-US" dirty="0"/>
              <a:t> </a:t>
            </a:r>
            <a:r>
              <a:rPr lang="en-US" altLang="zh-CN" dirty="0" err="1"/>
              <a:t>CatchTartan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28" y="1310008"/>
            <a:ext cx="4574436" cy="385479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7" y="1598112"/>
            <a:ext cx="4351481" cy="4510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738789"/>
            <a:ext cx="4477407" cy="3694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00" y="5223538"/>
            <a:ext cx="2692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Time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complexity: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49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480008"/>
            <a:ext cx="7315200" cy="1207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687944"/>
            <a:ext cx="7315200" cy="1101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0372" y="17342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Experience-Driven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Data-Driven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64893" y="1374622"/>
            <a:ext cx="4187826" cy="3651800"/>
            <a:chOff x="457200" y="1472057"/>
            <a:chExt cx="4187826" cy="3651800"/>
          </a:xfrm>
        </p:grpSpPr>
        <p:pic>
          <p:nvPicPr>
            <p:cNvPr id="2050" name="Picture 2" descr="http://www.news.appstate.edu/wp-content/uploads/2012/01/Sullivan2_PhysicalWorl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888761"/>
              <a:ext cx="4187826" cy="3235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396870" y="1472057"/>
              <a:ext cx="2308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/>
                <a:t>Physical World</a:t>
              </a:r>
              <a:endParaRPr lang="zh-CN" altLang="en-US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81861" y="1374622"/>
            <a:ext cx="4252835" cy="3651800"/>
            <a:chOff x="4781861" y="1472057"/>
            <a:chExt cx="4252835" cy="3651800"/>
          </a:xfrm>
        </p:grpSpPr>
        <p:pic>
          <p:nvPicPr>
            <p:cNvPr id="2052" name="Picture 4" descr="http://www.e-marketingassociates.com/wp-content/uploads/2015/07/3582297307_e085da976e_o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91"/>
            <a:stretch/>
          </p:blipFill>
          <p:spPr bwMode="auto">
            <a:xfrm>
              <a:off x="4781861" y="1888761"/>
              <a:ext cx="4252835" cy="323509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2" name="文本框 21"/>
            <p:cNvSpPr txBox="1"/>
            <p:nvPr/>
          </p:nvSpPr>
          <p:spPr>
            <a:xfrm>
              <a:off x="5493895" y="1472057"/>
              <a:ext cx="278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/>
                <a:t>Online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Behavioral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Data</a:t>
              </a:r>
              <a:endParaRPr lang="zh-CN" altLang="en-US" b="1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7098" y="5151274"/>
            <a:ext cx="8869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The human behaviors are broadly and deeply</a:t>
            </a:r>
            <a:endParaRPr lang="zh-CN" altLang="en-US" sz="2800" dirty="0" smtClean="0"/>
          </a:p>
          <a:p>
            <a:pPr algn="ctr"/>
            <a:r>
              <a:rPr lang="en-US" altLang="zh-CN" sz="2800" dirty="0" smtClean="0"/>
              <a:t>recorded in an unprecedented level.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2218" y="6101037"/>
            <a:ext cx="880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This is the first time that we can get insights of human behaviors and the society from large scale real data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407356" y="3121978"/>
            <a:ext cx="329285" cy="286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210334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602517"/>
            <a:ext cx="7315200" cy="678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388165"/>
            <a:ext cx="7315200" cy="48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70010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2" y="4830799"/>
            <a:ext cx="7315200" cy="6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1878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4604409"/>
            <a:ext cx="7315200" cy="597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5356439"/>
            <a:ext cx="7315200" cy="5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70603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6068229"/>
            <a:ext cx="6684579" cy="616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6" y="5503891"/>
            <a:ext cx="6684579" cy="562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7" y="4847777"/>
            <a:ext cx="6684579" cy="63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4299363"/>
            <a:ext cx="5013434" cy="6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4847004"/>
            <a:ext cx="7315200" cy="485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1528064"/>
            <a:ext cx="7488621" cy="847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5450895"/>
            <a:ext cx="5212701" cy="453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3641571"/>
            <a:ext cx="7315200" cy="1066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2934288"/>
            <a:ext cx="7315200" cy="5363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2478607"/>
            <a:ext cx="4779149" cy="4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8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DBLP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699"/>
            <a:ext cx="9144000" cy="39377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8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Bowl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817"/>
            <a:ext cx="9144000" cy="51357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9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NYC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2014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064"/>
            <a:ext cx="9144000" cy="388417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0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261" y="178559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sz="2800" b="1" dirty="0" smtClean="0"/>
              <a:t>Data-Driven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Behavioral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Analytics</a:t>
            </a:r>
            <a:r>
              <a:rPr lang="zh-CN" altLang="en-US" sz="2800" b="1" dirty="0" smtClean="0"/>
              <a:t> 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6012" y="1374532"/>
            <a:ext cx="2600822" cy="984300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solidFill>
                  <a:srgbClr val="011C9A"/>
                </a:solidFill>
              </a:rPr>
              <a:t>Prediction and </a:t>
            </a:r>
            <a:r>
              <a:rPr lang="en-US" altLang="zh-CN" sz="2400" dirty="0" smtClean="0">
                <a:solidFill>
                  <a:srgbClr val="011C9A"/>
                </a:solidFill>
              </a:rPr>
              <a:t>Recommendation</a:t>
            </a:r>
            <a:endParaRPr lang="en-US" sz="2400" dirty="0">
              <a:solidFill>
                <a:srgbClr val="011C9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76715" y="4873453"/>
            <a:ext cx="3058027" cy="1060143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Suspicious</a:t>
            </a:r>
            <a:r>
              <a:rPr lang="zh-CN" altLang="en-US" sz="2400" dirty="0" smtClean="0">
                <a:solidFill>
                  <a:srgbClr val="00B050"/>
                </a:solidFill>
              </a:rPr>
              <a:t> </a:t>
            </a:r>
            <a:r>
              <a:rPr lang="en-US" altLang="zh-CN" sz="2400" dirty="0" smtClean="0">
                <a:solidFill>
                  <a:srgbClr val="00B050"/>
                </a:solidFill>
              </a:rPr>
              <a:t>Behavior</a:t>
            </a:r>
            <a:r>
              <a:rPr lang="zh-CN" altLang="en-US" sz="2400" dirty="0" smtClean="0">
                <a:solidFill>
                  <a:srgbClr val="00B050"/>
                </a:solidFill>
              </a:rPr>
              <a:t> </a:t>
            </a:r>
            <a:r>
              <a:rPr lang="en-US" altLang="zh-CN" sz="2400" dirty="0" smtClean="0">
                <a:solidFill>
                  <a:srgbClr val="00B050"/>
                </a:solidFill>
              </a:rPr>
              <a:t>Detection</a:t>
            </a:r>
            <a:endParaRPr lang="zh-CN" altLang="en-US" sz="2400" dirty="0">
              <a:solidFill>
                <a:srgbClr val="00B05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(ISSI’16)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10" name="Elbow Connector 9"/>
          <p:cNvCxnSpPr>
            <a:stCxn id="2" idx="1"/>
            <a:endCxn id="9" idx="1"/>
          </p:cNvCxnSpPr>
          <p:nvPr/>
        </p:nvCxnSpPr>
        <p:spPr>
          <a:xfrm rot="10800000" flipH="1" flipV="1">
            <a:off x="976011" y="1866681"/>
            <a:ext cx="703" cy="3536843"/>
          </a:xfrm>
          <a:prstGeom prst="bentConnector3">
            <a:avLst>
              <a:gd name="adj1" fmla="val -32517781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121361" y="1068416"/>
            <a:ext cx="1851287" cy="654880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EBB100"/>
                </a:solidFill>
              </a:rPr>
              <a:t>Context</a:t>
            </a:r>
            <a:endParaRPr lang="en-US" sz="2400" dirty="0">
              <a:solidFill>
                <a:srgbClr val="EBB1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21361" y="3192346"/>
            <a:ext cx="1851287" cy="699065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EBB100"/>
                </a:solidFill>
              </a:rPr>
              <a:t>Source</a:t>
            </a:r>
            <a:endParaRPr lang="zh-CN" altLang="en-US" sz="2400" dirty="0" smtClean="0">
              <a:solidFill>
                <a:srgbClr val="EBB100"/>
              </a:solidFill>
            </a:endParaRPr>
          </a:p>
        </p:txBody>
      </p:sp>
      <p:cxnSp>
        <p:nvCxnSpPr>
          <p:cNvPr id="18" name="Elbow Connector 17"/>
          <p:cNvCxnSpPr>
            <a:stCxn id="14" idx="1"/>
            <a:endCxn id="15" idx="1"/>
          </p:cNvCxnSpPr>
          <p:nvPr/>
        </p:nvCxnSpPr>
        <p:spPr>
          <a:xfrm rot="10800000" flipV="1">
            <a:off x="4121361" y="1395855"/>
            <a:ext cx="12700" cy="2146023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0" idx="3"/>
          </p:cNvCxnSpPr>
          <p:nvPr/>
        </p:nvCxnSpPr>
        <p:spPr>
          <a:xfrm flipV="1">
            <a:off x="3568090" y="3149750"/>
            <a:ext cx="332923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461" y="3467644"/>
            <a:ext cx="674557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27882" y="408985"/>
            <a:ext cx="2263515" cy="720066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Social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(CIKM’12,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TKDE’14)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27882" y="1213296"/>
            <a:ext cx="2263515" cy="726854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Spatiotemporal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(KDD’14)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28" name="Elbow Connector 27"/>
          <p:cNvCxnSpPr>
            <a:stCxn id="26" idx="1"/>
            <a:endCxn id="27" idx="1"/>
          </p:cNvCxnSpPr>
          <p:nvPr/>
        </p:nvCxnSpPr>
        <p:spPr>
          <a:xfrm rot="10800000" flipV="1">
            <a:off x="6727882" y="769017"/>
            <a:ext cx="12700" cy="807705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3"/>
          </p:cNvCxnSpPr>
          <p:nvPr/>
        </p:nvCxnSpPr>
        <p:spPr>
          <a:xfrm flipV="1">
            <a:off x="3576834" y="1866681"/>
            <a:ext cx="315224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4" idx="3"/>
          </p:cNvCxnSpPr>
          <p:nvPr/>
        </p:nvCxnSpPr>
        <p:spPr>
          <a:xfrm flipV="1">
            <a:off x="5972648" y="1395855"/>
            <a:ext cx="544032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0018" y="4178802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EBB100"/>
                </a:solidFill>
              </a:rPr>
              <a:t>Intention</a:t>
            </a:r>
            <a:endParaRPr lang="en-US" sz="2800" dirty="0">
              <a:solidFill>
                <a:srgbClr val="EBB1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07469" y="4470776"/>
            <a:ext cx="4184576" cy="932749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Spotting and Catching</a:t>
            </a:r>
            <a:endParaRPr lang="zh-CN" altLang="en-US" sz="2400" dirty="0" smtClean="0">
              <a:solidFill>
                <a:srgbClr val="00B05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(WWW’14,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PAKDD’14,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KDD’14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en-US" altLang="zh-CN" dirty="0" smtClean="0">
                <a:solidFill>
                  <a:srgbClr val="FF0000"/>
                </a:solidFill>
              </a:rPr>
              <a:t>est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 smtClean="0">
                <a:solidFill>
                  <a:srgbClr val="FF0000"/>
                </a:solidFill>
              </a:rPr>
              <a:t>aper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 smtClean="0">
                <a:solidFill>
                  <a:srgbClr val="FF0000"/>
                </a:solidFill>
              </a:rPr>
              <a:t>inalist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KAIS’15,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TKDD’16)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7469" y="5461531"/>
            <a:ext cx="4183928" cy="670824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Evaluating</a:t>
            </a:r>
            <a:r>
              <a:rPr lang="zh-CN" altLang="en-US" sz="2400" dirty="0" smtClean="0">
                <a:solidFill>
                  <a:srgbClr val="00B050"/>
                </a:solidFill>
              </a:rPr>
              <a:t> </a:t>
            </a:r>
            <a:r>
              <a:rPr lang="en-US" altLang="zh-CN" sz="2400" dirty="0" smtClean="0">
                <a:solidFill>
                  <a:srgbClr val="00B050"/>
                </a:solidFill>
              </a:rPr>
              <a:t>Suspiciousness</a:t>
            </a:r>
            <a:endParaRPr lang="zh-CN" altLang="en-US" sz="2400" dirty="0" smtClean="0">
              <a:solidFill>
                <a:srgbClr val="00B05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(ICDM’15,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TKDE’16)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21" name="Elbow Connector 20"/>
          <p:cNvCxnSpPr>
            <a:stCxn id="19" idx="1"/>
            <a:endCxn id="20" idx="1"/>
          </p:cNvCxnSpPr>
          <p:nvPr/>
        </p:nvCxnSpPr>
        <p:spPr>
          <a:xfrm rot="10800000" flipV="1">
            <a:off x="4807469" y="4937151"/>
            <a:ext cx="12700" cy="859792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3"/>
          </p:cNvCxnSpPr>
          <p:nvPr/>
        </p:nvCxnSpPr>
        <p:spPr>
          <a:xfrm>
            <a:off x="4034742" y="5403525"/>
            <a:ext cx="533329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740582" y="2807353"/>
            <a:ext cx="2263515" cy="760231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Cross-Domain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(CIKM’12,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TKDE’15)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40582" y="3676042"/>
            <a:ext cx="2263515" cy="744154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Cross-Platform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(AAAI’16)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33" name="Elbow Connector 32"/>
          <p:cNvCxnSpPr>
            <a:stCxn id="30" idx="1"/>
            <a:endCxn id="32" idx="1"/>
          </p:cNvCxnSpPr>
          <p:nvPr/>
        </p:nvCxnSpPr>
        <p:spPr>
          <a:xfrm rot="10800000" flipV="1">
            <a:off x="6740582" y="3187469"/>
            <a:ext cx="12700" cy="860650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5" idx="3"/>
          </p:cNvCxnSpPr>
          <p:nvPr/>
        </p:nvCxnSpPr>
        <p:spPr>
          <a:xfrm>
            <a:off x="5972648" y="3541879"/>
            <a:ext cx="543824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27711" y="2108288"/>
            <a:ext cx="1851287" cy="699065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EBB100"/>
                </a:solidFill>
              </a:rPr>
              <a:t>Content</a:t>
            </a:r>
            <a:endParaRPr lang="zh-CN" altLang="en-US" sz="2400" dirty="0" smtClean="0">
              <a:solidFill>
                <a:srgbClr val="EBB100"/>
              </a:solidFill>
            </a:endParaRPr>
          </a:p>
        </p:txBody>
      </p:sp>
      <p:cxnSp>
        <p:nvCxnSpPr>
          <p:cNvPr id="45" name="Straight Connector 44"/>
          <p:cNvCxnSpPr>
            <a:endCxn id="44" idx="1"/>
          </p:cNvCxnSpPr>
          <p:nvPr/>
        </p:nvCxnSpPr>
        <p:spPr>
          <a:xfrm flipV="1">
            <a:off x="3904110" y="2457821"/>
            <a:ext cx="223601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67268" y="2759289"/>
            <a:ext cx="2600822" cy="780923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Summarization</a:t>
            </a:r>
            <a:endParaRPr lang="zh-CN" altLang="en-US" sz="2400" dirty="0" smtClean="0">
              <a:solidFill>
                <a:srgbClr val="00B05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(KDD’16)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Connector 57"/>
          <p:cNvCxnSpPr>
            <a:endCxn id="50" idx="1"/>
          </p:cNvCxnSpPr>
          <p:nvPr/>
        </p:nvCxnSpPr>
        <p:spPr>
          <a:xfrm>
            <a:off x="753290" y="3149750"/>
            <a:ext cx="213978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727881" y="1987468"/>
            <a:ext cx="2263515" cy="760231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11C9A"/>
                </a:solidFill>
              </a:rPr>
              <a:t>Aspect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and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Attribute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Mining</a:t>
            </a:r>
            <a:endParaRPr lang="zh-CN" altLang="en-US" sz="2000" dirty="0" smtClean="0">
              <a:solidFill>
                <a:srgbClr val="011C9A"/>
              </a:solidFill>
            </a:endParaRPr>
          </a:p>
        </p:txBody>
      </p:sp>
      <p:cxnSp>
        <p:nvCxnSpPr>
          <p:cNvPr id="38" name="Straight Connector 37"/>
          <p:cNvCxnSpPr>
            <a:stCxn id="44" idx="3"/>
          </p:cNvCxnSpPr>
          <p:nvPr/>
        </p:nvCxnSpPr>
        <p:spPr>
          <a:xfrm>
            <a:off x="5978998" y="2457821"/>
            <a:ext cx="761584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1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 smtClean="0"/>
              <a:t>[1]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Meng</a:t>
            </a:r>
            <a:r>
              <a:rPr lang="zh-CN" altLang="en-US" sz="2000" dirty="0"/>
              <a:t> </a:t>
            </a:r>
            <a:r>
              <a:rPr lang="en-US" altLang="zh-CN" sz="2000" dirty="0"/>
              <a:t>Jiang,</a:t>
            </a:r>
            <a:r>
              <a:rPr lang="zh-CN" altLang="en-US" sz="2000" dirty="0"/>
              <a:t> </a:t>
            </a:r>
            <a:r>
              <a:rPr lang="en-US" altLang="zh-CN" sz="2000" dirty="0"/>
              <a:t>Peng</a:t>
            </a:r>
            <a:r>
              <a:rPr lang="zh-CN" altLang="en-US" sz="2000" dirty="0"/>
              <a:t> </a:t>
            </a:r>
            <a:r>
              <a:rPr lang="en-US" altLang="zh-CN" sz="2000" dirty="0"/>
              <a:t>Cui,</a:t>
            </a:r>
            <a:r>
              <a:rPr lang="zh-CN" altLang="en-US" sz="2000" dirty="0"/>
              <a:t> </a:t>
            </a:r>
            <a:r>
              <a:rPr lang="en-US" altLang="zh-CN" sz="2000" dirty="0"/>
              <a:t>Christos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“Suspicious Behavior Detection: Current Trends and Future Directions”,</a:t>
            </a:r>
            <a:r>
              <a:rPr lang="zh-CN" altLang="en-US" sz="2000" dirty="0"/>
              <a:t> </a:t>
            </a:r>
            <a:r>
              <a:rPr lang="en-US" altLang="zh-CN" sz="2000" dirty="0"/>
              <a:t>IEEE Intelligent Systems (ISSI) 2016.</a:t>
            </a:r>
            <a:r>
              <a:rPr lang="zh-CN" altLang="en-US" sz="2000" dirty="0"/>
              <a:t> </a:t>
            </a:r>
            <a:r>
              <a:rPr lang="en-US" altLang="zh-CN" sz="2000" dirty="0"/>
              <a:t>(Survey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paper,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IF=2.34)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[2]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Jiang,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Peng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Alex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Christos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Shiqiang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CatchSync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Catching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Synchronized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Behavior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Large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Directed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Graphs”,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SIGKDD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Finalist.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[3]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Jiang,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Alex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Peng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Bryan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Hooi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Shiqiang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Christos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 </a:t>
            </a:r>
            <a:r>
              <a:rPr lang="en-US" altLang="zh-CN" sz="2000" dirty="0"/>
              <a:t>General Suspiciousness Metric for Dense Blocks in Multimodal </a:t>
            </a:r>
            <a:r>
              <a:rPr lang="en-US" altLang="zh-CN" sz="2000" dirty="0" smtClean="0"/>
              <a:t>Data”,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IEEE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ICDM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[4]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Meng</a:t>
            </a:r>
            <a:r>
              <a:rPr lang="zh-CN" altLang="en-US" sz="2000" dirty="0"/>
              <a:t> </a:t>
            </a:r>
            <a:r>
              <a:rPr lang="en-US" altLang="zh-CN" sz="2000" dirty="0"/>
              <a:t>Jiang,</a:t>
            </a:r>
            <a:r>
              <a:rPr lang="zh-CN" altLang="en-US" sz="2000" dirty="0"/>
              <a:t> </a:t>
            </a:r>
            <a:r>
              <a:rPr lang="en-US" altLang="zh-CN" sz="2000" dirty="0"/>
              <a:t>Alex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Peng</a:t>
            </a:r>
            <a:r>
              <a:rPr lang="zh-CN" altLang="en-US" sz="2000" dirty="0"/>
              <a:t> </a:t>
            </a:r>
            <a:r>
              <a:rPr lang="en-US" altLang="zh-CN" sz="2000" dirty="0"/>
              <a:t>Cui,</a:t>
            </a:r>
            <a:r>
              <a:rPr lang="zh-CN" altLang="en-US" sz="2000" dirty="0"/>
              <a:t> </a:t>
            </a:r>
            <a:r>
              <a:rPr lang="en-US" altLang="zh-CN" sz="2000" dirty="0"/>
              <a:t>Bryan</a:t>
            </a:r>
            <a:r>
              <a:rPr lang="zh-CN" altLang="en-US" sz="2000" dirty="0"/>
              <a:t> </a:t>
            </a:r>
            <a:r>
              <a:rPr lang="en-US" altLang="zh-CN" sz="2000" dirty="0" err="1"/>
              <a:t>Hooi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Shiqiang</a:t>
            </a:r>
            <a:r>
              <a:rPr lang="zh-CN" altLang="en-US" sz="2000" dirty="0"/>
              <a:t> </a:t>
            </a:r>
            <a:r>
              <a:rPr lang="en-US" altLang="zh-CN" sz="2000" dirty="0"/>
              <a:t>Yang,</a:t>
            </a:r>
            <a:r>
              <a:rPr lang="zh-CN" altLang="en-US" sz="2000" dirty="0"/>
              <a:t> </a:t>
            </a:r>
            <a:r>
              <a:rPr lang="en-US" altLang="zh-CN" sz="2000" dirty="0"/>
              <a:t>Christos</a:t>
            </a:r>
            <a:r>
              <a:rPr lang="zh-CN" altLang="en-US" sz="2000" dirty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“Spotting </a:t>
            </a:r>
            <a:r>
              <a:rPr lang="en-US" altLang="zh-CN" sz="2000" dirty="0"/>
              <a:t>Suspicious Behaviors in Multimodal Data: A General Metric and </a:t>
            </a:r>
            <a:r>
              <a:rPr lang="en-US" altLang="zh-CN" sz="2000" dirty="0" smtClean="0"/>
              <a:t>Algorithms”,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IEEE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TKDE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(IF=2.07)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[5]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Jiang,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Christos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Jiawei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CatchTartan</a:t>
            </a:r>
            <a:r>
              <a:rPr lang="en-US" altLang="zh-CN" sz="2000" dirty="0"/>
              <a:t>: Representing and Summarizing Dynamic </a:t>
            </a:r>
            <a:r>
              <a:rPr lang="en-US" altLang="zh-CN" sz="2000" dirty="0" err="1"/>
              <a:t>Multicontextual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Behaviors”,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SIGKDD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(Oral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presentation,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ACC=8.9%)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Approaches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" y="2050269"/>
            <a:ext cx="9097538" cy="25097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009" y="4760318"/>
            <a:ext cx="8710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11C9A"/>
                </a:solidFill>
              </a:rPr>
              <a:t>Meng Jiang, Peng Cui and Christos </a:t>
            </a:r>
            <a:r>
              <a:rPr lang="en-US" altLang="zh-CN" sz="2000" dirty="0" err="1" smtClean="0">
                <a:solidFill>
                  <a:srgbClr val="011C9A"/>
                </a:solidFill>
              </a:rPr>
              <a:t>Faloutsos</a:t>
            </a:r>
            <a:r>
              <a:rPr lang="en-US" altLang="zh-CN" sz="2000" dirty="0" smtClean="0">
                <a:solidFill>
                  <a:srgbClr val="011C9A"/>
                </a:solidFill>
              </a:rPr>
              <a:t>.</a:t>
            </a:r>
          </a:p>
          <a:p>
            <a:r>
              <a:rPr lang="en-US" altLang="zh-CN" sz="2000" b="1" dirty="0" smtClean="0">
                <a:solidFill>
                  <a:srgbClr val="011C9A"/>
                </a:solidFill>
              </a:rPr>
              <a:t>Suspicious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Behavior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Detection: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Current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Trends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and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Future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Directions.</a:t>
            </a:r>
            <a:endParaRPr lang="zh-CN" altLang="en-US" sz="2000" b="1" dirty="0" smtClean="0">
              <a:solidFill>
                <a:srgbClr val="011C9A"/>
              </a:solidFill>
            </a:endParaRPr>
          </a:p>
          <a:p>
            <a:r>
              <a:rPr lang="en-US" altLang="zh-CN" sz="2000" i="1" dirty="0" smtClean="0">
                <a:solidFill>
                  <a:srgbClr val="011C9A"/>
                </a:solidFill>
              </a:rPr>
              <a:t>IEEE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Intelligent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Systems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(ISSI)</a:t>
            </a:r>
            <a:r>
              <a:rPr lang="en-US" sz="2000" dirty="0" smtClean="0">
                <a:solidFill>
                  <a:srgbClr val="011C9A"/>
                </a:solidFill>
              </a:rPr>
              <a:t>, </a:t>
            </a:r>
            <a:r>
              <a:rPr lang="en-US" altLang="zh-CN" sz="2000" dirty="0" smtClean="0">
                <a:solidFill>
                  <a:srgbClr val="011C9A"/>
                </a:solidFill>
              </a:rPr>
              <a:t>2016.</a:t>
            </a:r>
            <a:endParaRPr lang="en-US" sz="2000" dirty="0">
              <a:solidFill>
                <a:srgbClr val="011C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8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CatchSync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  <p:graphicFrame>
        <p:nvGraphicFramePr>
          <p:cNvPr id="6" name="图表 20"/>
          <p:cNvGraphicFramePr/>
          <p:nvPr>
            <p:extLst/>
          </p:nvPr>
        </p:nvGraphicFramePr>
        <p:xfrm>
          <a:off x="2944284" y="1570790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28" y="257018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6500" y="1562068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6698" y="2002978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0073" y="246851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</a:rPr>
              <a:t>SPOT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404" y="2858845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</a:rPr>
              <a:t>OutRank</a:t>
            </a:r>
            <a:endParaRPr lang="en-US" altLang="zh-CN" sz="2400" dirty="0" smtClean="0">
              <a:solidFill>
                <a:srgbClr val="00B0F0"/>
              </a:solidFill>
            </a:endParaRPr>
          </a:p>
        </p:txBody>
      </p:sp>
      <p:graphicFrame>
        <p:nvGraphicFramePr>
          <p:cNvPr id="12" name="图表 37"/>
          <p:cNvGraphicFramePr/>
          <p:nvPr>
            <p:extLst/>
          </p:nvPr>
        </p:nvGraphicFramePr>
        <p:xfrm>
          <a:off x="2975760" y="3633433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87" y="48130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90230" y="3808814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0428" y="4249724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3803" y="4715261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SPOT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47134" y="5105591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</a:rPr>
              <a:t>OutRank</a:t>
            </a:r>
            <a:endParaRPr lang="en-US" altLang="zh-CN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279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CrossSpot</a:t>
            </a:r>
            <a:r>
              <a:rPr lang="en-US" altLang="zh-CN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Synthetic data</a:t>
            </a:r>
          </a:p>
          <a:p>
            <a:pPr lvl="1"/>
            <a:r>
              <a:rPr lang="en-US" altLang="zh-CN" sz="2400" dirty="0" smtClean="0"/>
              <a:t>1,000×1,000×1,000 of 10,000 random data</a:t>
            </a:r>
          </a:p>
          <a:p>
            <a:pPr lvl="1"/>
            <a:r>
              <a:rPr lang="en-US" altLang="zh-CN" sz="2400" dirty="0" smtClean="0"/>
              <a:t>Block#1: 30×30×30 of 512	</a:t>
            </a:r>
            <a:r>
              <a:rPr lang="zh-CN" altLang="en-US" sz="2400" dirty="0" smtClean="0"/>
              <a:t>	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/>
            <a:r>
              <a:rPr lang="en-US" altLang="zh-CN" sz="2400" dirty="0" smtClean="0"/>
              <a:t>Block#2: 30×30×1,000 of 512	2 modes</a:t>
            </a:r>
          </a:p>
          <a:p>
            <a:pPr lvl="1"/>
            <a:r>
              <a:rPr lang="en-US" altLang="zh-CN" sz="2400" dirty="0" smtClean="0"/>
              <a:t>Block#3: 30×1,000×30 of 512	2 modes</a:t>
            </a:r>
          </a:p>
          <a:p>
            <a:pPr lvl="1"/>
            <a:r>
              <a:rPr lang="en-US" altLang="zh-CN" sz="2400" dirty="0" smtClean="0"/>
              <a:t>Block#4: 1,000×30×30 of 512	2 modes</a:t>
            </a:r>
          </a:p>
          <a:p>
            <a:pPr lvl="1"/>
            <a:endParaRPr lang="en-US" altLang="zh-CN" sz="2400" dirty="0" smtClean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2" y="4245200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17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CatchTartan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119" y="1511300"/>
            <a:ext cx="6703761" cy="4533900"/>
          </a:xfrm>
        </p:spPr>
      </p:pic>
    </p:spTree>
    <p:extLst>
      <p:ext uri="{BB962C8B-B14F-4D97-AF65-F5344CB8AC3E}">
        <p14:creationId xmlns:p14="http://schemas.microsoft.com/office/powerpoint/2010/main" val="20372351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CatchTartan</a:t>
            </a:r>
            <a:r>
              <a:rPr lang="en-US" altLang="zh-CN" dirty="0"/>
              <a:t>)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Grammy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064"/>
            <a:ext cx="9144000" cy="42539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7611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CatchTartan</a:t>
            </a:r>
            <a:r>
              <a:rPr lang="en-US" altLang="zh-CN" dirty="0"/>
              <a:t>):</a:t>
            </a:r>
            <a:r>
              <a:rPr lang="zh-CN" altLang="en-US" dirty="0" smtClean="0"/>
              <a:t> </a:t>
            </a:r>
            <a:r>
              <a:rPr lang="en-US" altLang="zh-CN" dirty="0" smtClean="0"/>
              <a:t>LA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2014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188"/>
            <a:ext cx="9144000" cy="41837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006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CatchTartan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075"/>
            <a:ext cx="9144000" cy="140601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10" y="3458412"/>
            <a:ext cx="7141779" cy="258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1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Data-Driven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Suspicious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" y="2050269"/>
            <a:ext cx="9097538" cy="25097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009" y="4760318"/>
            <a:ext cx="87106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11C9A"/>
                </a:solidFill>
              </a:rPr>
              <a:t>Meng Jiang, Peng Cui and Christos </a:t>
            </a:r>
            <a:r>
              <a:rPr lang="en-US" altLang="zh-CN" sz="2000" dirty="0" err="1" smtClean="0">
                <a:solidFill>
                  <a:srgbClr val="011C9A"/>
                </a:solidFill>
              </a:rPr>
              <a:t>Faloutsos</a:t>
            </a:r>
            <a:r>
              <a:rPr lang="en-US" altLang="zh-CN" sz="2000" dirty="0" smtClean="0">
                <a:solidFill>
                  <a:srgbClr val="011C9A"/>
                </a:solidFill>
              </a:rPr>
              <a:t>.</a:t>
            </a:r>
          </a:p>
          <a:p>
            <a:r>
              <a:rPr lang="en-US" altLang="zh-CN" sz="2000" b="1" dirty="0" smtClean="0">
                <a:solidFill>
                  <a:srgbClr val="011C9A"/>
                </a:solidFill>
              </a:rPr>
              <a:t>Suspicious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Behavior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Detection: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Current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Trends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and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Future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Directions.</a:t>
            </a:r>
            <a:endParaRPr lang="zh-CN" altLang="en-US" sz="2000" b="1" dirty="0" smtClean="0">
              <a:solidFill>
                <a:srgbClr val="011C9A"/>
              </a:solidFill>
            </a:endParaRPr>
          </a:p>
          <a:p>
            <a:r>
              <a:rPr lang="en-US" altLang="zh-CN" sz="2000" i="1" dirty="0" smtClean="0">
                <a:solidFill>
                  <a:srgbClr val="011C9A"/>
                </a:solidFill>
              </a:rPr>
              <a:t>IEEE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Intelligent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Systems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(ISSI)</a:t>
            </a:r>
            <a:r>
              <a:rPr lang="en-US" sz="2000" dirty="0" smtClean="0">
                <a:solidFill>
                  <a:srgbClr val="011C9A"/>
                </a:solidFill>
              </a:rPr>
              <a:t>, </a:t>
            </a:r>
            <a:r>
              <a:rPr lang="en-US" altLang="zh-CN" sz="2000" dirty="0" smtClean="0">
                <a:solidFill>
                  <a:srgbClr val="011C9A"/>
                </a:solidFill>
              </a:rPr>
              <a:t>2016.</a:t>
            </a:r>
            <a:endParaRPr lang="en-US" sz="2000" dirty="0">
              <a:solidFill>
                <a:srgbClr val="011C9A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10157" y="1908970"/>
            <a:ext cx="3024965" cy="1454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5259" y="3932642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43844" y="1852756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38663" y="1435995"/>
            <a:ext cx="3105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Social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Link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Farming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0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spot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catch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suspicious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u="sng" dirty="0" smtClean="0"/>
              <a:t>scalable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u="sng" dirty="0" smtClean="0"/>
              <a:t>principled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way?</a:t>
            </a:r>
            <a:r>
              <a:rPr lang="zh-CN" altLang="en-US" sz="2800" dirty="0" smtClean="0"/>
              <a:t> </a:t>
            </a:r>
          </a:p>
          <a:p>
            <a:r>
              <a:rPr lang="en-US" altLang="zh-CN" sz="2800" dirty="0" smtClean="0"/>
              <a:t>Behavioral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patterns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W1.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Spotting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catching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synchronized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KDD’14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B</a:t>
            </a:r>
            <a:r>
              <a:rPr lang="en-US" altLang="zh-CN" sz="2400" i="1" dirty="0" smtClean="0"/>
              <a:t>est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P</a:t>
            </a:r>
            <a:r>
              <a:rPr lang="en-US" altLang="zh-CN" sz="2400" i="1" dirty="0" smtClean="0"/>
              <a:t>aper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F</a:t>
            </a:r>
            <a:r>
              <a:rPr lang="en-US" altLang="zh-CN" sz="2400" i="1" dirty="0" smtClean="0"/>
              <a:t>inalist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W2.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Evaluating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suspiciousness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ICDM’15,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TKDE’16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W3.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Representing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summarizing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dynamic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multi-contextual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KDD’16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0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spot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catch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suspicious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u="sng" dirty="0" smtClean="0"/>
              <a:t>scalable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u="sng" dirty="0" smtClean="0"/>
              <a:t>principled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way?</a:t>
            </a:r>
            <a:r>
              <a:rPr lang="zh-CN" altLang="en-US" sz="2800" dirty="0" smtClean="0"/>
              <a:t> </a:t>
            </a:r>
          </a:p>
          <a:p>
            <a:r>
              <a:rPr lang="en-US" altLang="zh-CN" sz="2800" dirty="0" smtClean="0"/>
              <a:t>Behavioral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patterns</a:t>
            </a:r>
            <a:endParaRPr lang="zh-CN" altLang="en-US" sz="2800" dirty="0" smtClean="0"/>
          </a:p>
          <a:p>
            <a:pPr lvl="1"/>
            <a:r>
              <a:rPr lang="en-US" altLang="zh-CN" sz="2400" b="1" dirty="0" smtClean="0"/>
              <a:t>W1.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Spotting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catching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synchronized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behaviors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</a:t>
            </a:r>
            <a:r>
              <a:rPr lang="en-US" altLang="zh-CN" sz="2400" b="1" i="1" dirty="0" smtClean="0"/>
              <a:t>KDD’14</a:t>
            </a:r>
            <a:r>
              <a:rPr lang="zh-CN" altLang="en-US" sz="2400" b="1" i="1" dirty="0" smtClean="0"/>
              <a:t> </a:t>
            </a:r>
            <a:r>
              <a:rPr lang="en-US" altLang="zh-CN" sz="2400" b="1" i="1" dirty="0"/>
              <a:t>B</a:t>
            </a:r>
            <a:r>
              <a:rPr lang="en-US" altLang="zh-CN" sz="2400" b="1" i="1" dirty="0" smtClean="0"/>
              <a:t>est</a:t>
            </a:r>
            <a:r>
              <a:rPr lang="zh-CN" altLang="en-US" sz="2400" b="1" i="1" dirty="0" smtClean="0"/>
              <a:t> </a:t>
            </a:r>
            <a:r>
              <a:rPr lang="en-US" altLang="zh-CN" sz="2400" b="1" i="1" dirty="0"/>
              <a:t>P</a:t>
            </a:r>
            <a:r>
              <a:rPr lang="en-US" altLang="zh-CN" sz="2400" b="1" i="1" dirty="0" smtClean="0"/>
              <a:t>aper</a:t>
            </a:r>
            <a:r>
              <a:rPr lang="zh-CN" altLang="en-US" sz="2400" b="1" i="1" dirty="0" smtClean="0"/>
              <a:t> </a:t>
            </a:r>
            <a:r>
              <a:rPr lang="en-US" altLang="zh-CN" sz="2400" b="1" i="1" dirty="0"/>
              <a:t>F</a:t>
            </a:r>
            <a:r>
              <a:rPr lang="en-US" altLang="zh-CN" sz="2400" b="1" i="1" dirty="0" smtClean="0"/>
              <a:t>inalist</a:t>
            </a:r>
            <a:r>
              <a:rPr lang="en-US" altLang="zh-CN" sz="2400" b="1" dirty="0" smtClean="0"/>
              <a:t>)</a:t>
            </a:r>
            <a:endParaRPr lang="zh-CN" altLang="en-US" sz="2400" b="1" dirty="0" smtClean="0"/>
          </a:p>
          <a:p>
            <a:pPr lvl="1"/>
            <a:r>
              <a:rPr lang="en-US" altLang="zh-CN" sz="2400" dirty="0" smtClean="0"/>
              <a:t>W2.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Evaluating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suspiciousness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ICDM’15,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TKDE’16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W3.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Representing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summarizing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dynamic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multi-contextual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KDD’16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矩形 7"/>
          <p:cNvSpPr/>
          <p:nvPr/>
        </p:nvSpPr>
        <p:spPr>
          <a:xfrm>
            <a:off x="766916" y="2985685"/>
            <a:ext cx="7919883" cy="804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211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068ABC0B-D28E-5E43-B951-98841F2AEF8A}" vid="{439ADCF2-AE7F-C74D-A736-63B0F1AEF5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meng-uiuc</Template>
  <TotalTime>4745</TotalTime>
  <Words>1605</Words>
  <Application>Microsoft Macintosh PowerPoint</Application>
  <PresentationFormat>On-screen Show (4:3)</PresentationFormat>
  <Paragraphs>470</Paragraphs>
  <Slides>66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Calibri</vt:lpstr>
      <vt:lpstr>Times New Roman</vt:lpstr>
      <vt:lpstr>Wingdings</vt:lpstr>
      <vt:lpstr>华文新魏</vt:lpstr>
      <vt:lpstr>宋体</vt:lpstr>
      <vt:lpstr>微软雅黑</vt:lpstr>
      <vt:lpstr>Arial</vt:lpstr>
      <vt:lpstr>meng</vt:lpstr>
      <vt:lpstr>PowerPoint Presentation</vt:lpstr>
      <vt:lpstr>Behavior</vt:lpstr>
      <vt:lpstr>Behavioral Analytics</vt:lpstr>
      <vt:lpstr>Behavioral Analytics/Modeling</vt:lpstr>
      <vt:lpstr>From Experience-Driven to Data-Driven</vt:lpstr>
      <vt:lpstr>Data-Driven Approaches for Suspicious Behavior Detection</vt:lpstr>
      <vt:lpstr>Data-Driven Approaches for Suspicious Behavior Detection</vt:lpstr>
      <vt:lpstr>Roadmap</vt:lpstr>
      <vt:lpstr>Roadmap</vt:lpstr>
      <vt:lpstr>Social Link Farming</vt:lpstr>
      <vt:lpstr>Social Link Farming</vt:lpstr>
      <vt:lpstr>Observation: Power-Law Distribution</vt:lpstr>
      <vt:lpstr>PowerPoint Presentation</vt:lpstr>
      <vt:lpstr>Observation: Smart Zombie Followers</vt:lpstr>
      <vt:lpstr>Observation: Feature Space of Followees</vt:lpstr>
      <vt:lpstr>Observation: Who Are Their Followees</vt:lpstr>
      <vt:lpstr>Representation: Synchronicity</vt:lpstr>
      <vt:lpstr>Representation: Normality</vt:lpstr>
      <vt:lpstr>Algorithm: CatchSync</vt:lpstr>
      <vt:lpstr>Results</vt:lpstr>
      <vt:lpstr>Roadmap</vt:lpstr>
      <vt:lpstr>Suppose You Work in Twitter</vt:lpstr>
      <vt:lpstr>Observation: Multidimensional Data</vt:lpstr>
      <vt:lpstr>Representation: Dense Block Indicates Suspiciousness</vt:lpstr>
      <vt:lpstr>Criteria for Suspiciousness Metric</vt:lpstr>
      <vt:lpstr>Axiom 1-4</vt:lpstr>
      <vt:lpstr>Axiom 5: Cross Dimensions</vt:lpstr>
      <vt:lpstr>Scoring the Suspiciousness</vt:lpstr>
      <vt:lpstr>Scoring the Suspiciousness</vt:lpstr>
      <vt:lpstr>A General Suspiciousness Metric</vt:lpstr>
      <vt:lpstr>Algorithm: CrossSpot</vt:lpstr>
      <vt:lpstr>Advantages</vt:lpstr>
      <vt:lpstr>Results</vt:lpstr>
      <vt:lpstr>Results</vt:lpstr>
      <vt:lpstr>Roadmap</vt:lpstr>
      <vt:lpstr>Rethink about the Representations</vt:lpstr>
      <vt:lpstr>Observation: Dynamic and Multi-contextual</vt:lpstr>
      <vt:lpstr>Observation: Dynamic and Multi-contextual</vt:lpstr>
      <vt:lpstr>Observation: Dynamic and Multi-contextual</vt:lpstr>
      <vt:lpstr>Observation: Dynamic and Multi-contextual</vt:lpstr>
      <vt:lpstr>Tensor Fails</vt:lpstr>
      <vt:lpstr>Representation: “Two-Level Matrix”</vt:lpstr>
      <vt:lpstr>Representation: “Two-Level Matrix”</vt:lpstr>
      <vt:lpstr>Representation: “Tartan”</vt:lpstr>
      <vt:lpstr>Representation: “Tartan”</vt:lpstr>
      <vt:lpstr>The Summarization Problem</vt:lpstr>
      <vt:lpstr>Algorithm: CatchTartan</vt:lpstr>
      <vt:lpstr>Algorithm: CatchTartan</vt:lpstr>
      <vt:lpstr>Encoding the Tartan: Dimensions</vt:lpstr>
      <vt:lpstr>Encoding the Tartan: Dimensional Values</vt:lpstr>
      <vt:lpstr>Encoding the Tartan: Time Slices</vt:lpstr>
      <vt:lpstr>Encoding the Tartan: Behaviors</vt:lpstr>
      <vt:lpstr>Encoding the Tartan: Entries</vt:lpstr>
      <vt:lpstr>The Objective Function</vt:lpstr>
      <vt:lpstr>Results: DBLP</vt:lpstr>
      <vt:lpstr>Results: Super Bowl 2013</vt:lpstr>
      <vt:lpstr>Results: NYC 2014</vt:lpstr>
      <vt:lpstr>Data-Driven Behavioral Analytics </vt:lpstr>
      <vt:lpstr>References</vt:lpstr>
      <vt:lpstr>Thank you!</vt:lpstr>
      <vt:lpstr>Results (CatchSync)</vt:lpstr>
      <vt:lpstr>Results (CrossSpot)</vt:lpstr>
      <vt:lpstr>Results (CatchTartan)</vt:lpstr>
      <vt:lpstr>Results (CatchTartan): Grammy 2013</vt:lpstr>
      <vt:lpstr>Results (CatchTartan): LA 2014</vt:lpstr>
      <vt:lpstr>Results (CatchTartan)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modeling in social networks from micro to macro</dc:title>
  <dc:creator>Microsoft Office User</dc:creator>
  <cp:lastModifiedBy>MengJiang</cp:lastModifiedBy>
  <cp:revision>1583</cp:revision>
  <cp:lastPrinted>2016-02-05T14:08:37Z</cp:lastPrinted>
  <dcterms:created xsi:type="dcterms:W3CDTF">2015-10-19T18:32:36Z</dcterms:created>
  <dcterms:modified xsi:type="dcterms:W3CDTF">2016-06-04T02:25:41Z</dcterms:modified>
</cp:coreProperties>
</file>